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366" r:id="rId3"/>
    <p:sldId id="389" r:id="rId4"/>
    <p:sldId id="348" r:id="rId5"/>
    <p:sldId id="346" r:id="rId6"/>
    <p:sldId id="351" r:id="rId7"/>
    <p:sldId id="352" r:id="rId8"/>
    <p:sldId id="353" r:id="rId9"/>
    <p:sldId id="414" r:id="rId10"/>
    <p:sldId id="367" r:id="rId11"/>
    <p:sldId id="374" r:id="rId12"/>
    <p:sldId id="368" r:id="rId13"/>
    <p:sldId id="377" r:id="rId14"/>
    <p:sldId id="369" r:id="rId15"/>
    <p:sldId id="373" r:id="rId16"/>
    <p:sldId id="376" r:id="rId17"/>
    <p:sldId id="371" r:id="rId18"/>
    <p:sldId id="379" r:id="rId19"/>
    <p:sldId id="378" r:id="rId20"/>
    <p:sldId id="380" r:id="rId21"/>
    <p:sldId id="381" r:id="rId22"/>
    <p:sldId id="382" r:id="rId23"/>
    <p:sldId id="383" r:id="rId24"/>
    <p:sldId id="357" r:id="rId25"/>
    <p:sldId id="358" r:id="rId26"/>
    <p:sldId id="356" r:id="rId27"/>
    <p:sldId id="361" r:id="rId28"/>
    <p:sldId id="360" r:id="rId29"/>
    <p:sldId id="362" r:id="rId30"/>
    <p:sldId id="364" r:id="rId31"/>
    <p:sldId id="365" r:id="rId32"/>
    <p:sldId id="375" r:id="rId33"/>
    <p:sldId id="386" r:id="rId34"/>
    <p:sldId id="384" r:id="rId35"/>
    <p:sldId id="385" r:id="rId36"/>
    <p:sldId id="387" r:id="rId37"/>
    <p:sldId id="388" r:id="rId38"/>
    <p:sldId id="391" r:id="rId39"/>
    <p:sldId id="394" r:id="rId40"/>
    <p:sldId id="390" r:id="rId41"/>
    <p:sldId id="406" r:id="rId42"/>
    <p:sldId id="407" r:id="rId43"/>
    <p:sldId id="412" r:id="rId44"/>
    <p:sldId id="413" r:id="rId45"/>
    <p:sldId id="392" r:id="rId46"/>
    <p:sldId id="395" r:id="rId47"/>
    <p:sldId id="397" r:id="rId48"/>
    <p:sldId id="399" r:id="rId49"/>
    <p:sldId id="393" r:id="rId50"/>
    <p:sldId id="396" r:id="rId51"/>
    <p:sldId id="359" r:id="rId52"/>
    <p:sldId id="332" r:id="rId53"/>
  </p:sldIdLst>
  <p:sldSz cx="9144000" cy="5143500" type="screen16x9"/>
  <p:notesSz cx="7099300" cy="10234613"/>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15:clr>
            <a:srgbClr val="A4A3A4"/>
          </p15:clr>
        </p15:guide>
        <p15:guide id="2" pos="748">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73" autoAdjust="0"/>
    <p:restoredTop sz="97249" autoAdjust="0"/>
  </p:normalViewPr>
  <p:slideViewPr>
    <p:cSldViewPr showGuides="1">
      <p:cViewPr varScale="1">
        <p:scale>
          <a:sx n="149" d="100"/>
          <a:sy n="149" d="100"/>
        </p:scale>
        <p:origin x="-822" y="-72"/>
      </p:cViewPr>
      <p:guideLst>
        <p:guide orient="horz"/>
        <p:guide pos="7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86" d="100"/>
          <a:sy n="86" d="100"/>
        </p:scale>
        <p:origin x="-3810" y="-96"/>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defRPr sz="1300"/>
            </a:lvl1pPr>
          </a:lstStyle>
          <a:p>
            <a:endParaRPr lang="de-DE" altLang="de-DE" dirty="0"/>
          </a:p>
        </p:txBody>
      </p:sp>
      <p:sp>
        <p:nvSpPr>
          <p:cNvPr id="3075" name="Rectangle 3"/>
          <p:cNvSpPr>
            <a:spLocks noGrp="1" noChangeArrowheads="1"/>
          </p:cNvSpPr>
          <p:nvPr>
            <p:ph type="dt" idx="1"/>
          </p:nvPr>
        </p:nvSpPr>
        <p:spPr bwMode="auto">
          <a:xfrm>
            <a:off x="4021294" y="0"/>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a:defRPr sz="1300"/>
            </a:lvl1pPr>
          </a:lstStyle>
          <a:p>
            <a:endParaRPr lang="de-DE" altLang="de-DE" dirty="0"/>
          </a:p>
        </p:txBody>
      </p:sp>
      <p:sp>
        <p:nvSpPr>
          <p:cNvPr id="3076" name="Rectangle 4"/>
          <p:cNvSpPr>
            <a:spLocks noGrp="1" noRot="1" noChangeAspect="1" noChangeArrowheads="1" noTextEdit="1"/>
          </p:cNvSpPr>
          <p:nvPr>
            <p:ph type="sldImg" idx="2"/>
          </p:nvPr>
        </p:nvSpPr>
        <p:spPr bwMode="auto">
          <a:xfrm>
            <a:off x="139700" y="768350"/>
            <a:ext cx="6819900" cy="38369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709930" y="4861441"/>
            <a:ext cx="5679440" cy="4605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3078" name="Rectangle 6"/>
          <p:cNvSpPr>
            <a:spLocks noGrp="1" noChangeArrowheads="1"/>
          </p:cNvSpPr>
          <p:nvPr>
            <p:ph type="ftr" sz="quarter" idx="4"/>
          </p:nvPr>
        </p:nvSpPr>
        <p:spPr bwMode="auto">
          <a:xfrm>
            <a:off x="0" y="9721106"/>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defRPr sz="1300"/>
            </a:lvl1pPr>
          </a:lstStyle>
          <a:p>
            <a:endParaRPr lang="de-DE" altLang="de-DE" dirty="0"/>
          </a:p>
        </p:txBody>
      </p:sp>
      <p:sp>
        <p:nvSpPr>
          <p:cNvPr id="3079" name="Rectangle 7"/>
          <p:cNvSpPr>
            <a:spLocks noGrp="1" noChangeArrowheads="1"/>
          </p:cNvSpPr>
          <p:nvPr>
            <p:ph type="sldNum" sz="quarter" idx="5"/>
          </p:nvPr>
        </p:nvSpPr>
        <p:spPr bwMode="auto">
          <a:xfrm>
            <a:off x="4021294" y="9721106"/>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a:defRPr sz="1300"/>
            </a:lvl1pPr>
          </a:lstStyle>
          <a:p>
            <a:fld id="{143B6EA5-92AB-4028-A3AC-D0B65CE9382B}" type="slidenum">
              <a:rPr lang="de-DE" altLang="de-DE"/>
              <a:pPr/>
              <a:t>‹Nr.›</a:t>
            </a:fld>
            <a:endParaRPr lang="de-DE" altLang="de-DE" dirty="0"/>
          </a:p>
        </p:txBody>
      </p:sp>
    </p:spTree>
    <p:extLst>
      <p:ext uri="{BB962C8B-B14F-4D97-AF65-F5344CB8AC3E}">
        <p14:creationId xmlns:p14="http://schemas.microsoft.com/office/powerpoint/2010/main" val="160202704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43B6EA5-92AB-4028-A3AC-D0B65CE9382B}" type="slidenum">
              <a:rPr lang="de-DE" altLang="de-DE" smtClean="0"/>
              <a:pPr/>
              <a:t>1</a:t>
            </a:fld>
            <a:endParaRPr lang="de-DE" altLang="de-DE" dirty="0"/>
          </a:p>
        </p:txBody>
      </p:sp>
    </p:spTree>
    <p:extLst>
      <p:ext uri="{BB962C8B-B14F-4D97-AF65-F5344CB8AC3E}">
        <p14:creationId xmlns:p14="http://schemas.microsoft.com/office/powerpoint/2010/main" val="1871709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7228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153934" y="193597"/>
            <a:ext cx="8784976" cy="577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de-DE" altLang="de-DE" sz="2400" b="1" dirty="0" smtClean="0">
                <a:solidFill>
                  <a:schemeClr val="tx1"/>
                </a:solidFill>
              </a:rPr>
              <a:t>Lichtverschmutzung</a:t>
            </a:r>
            <a:endParaRPr lang="de-DE" altLang="de-DE" sz="1800" b="1" dirty="0">
              <a:solidFill>
                <a:schemeClr val="tx1"/>
              </a:solidFill>
            </a:endParaRPr>
          </a:p>
        </p:txBody>
      </p:sp>
    </p:spTree>
    <p:extLst>
      <p:ext uri="{BB962C8B-B14F-4D97-AF65-F5344CB8AC3E}">
        <p14:creationId xmlns:p14="http://schemas.microsoft.com/office/powerpoint/2010/main" val="284333115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36" name="Rectangle 12"/>
          <p:cNvSpPr>
            <a:spLocks noChangeArrowheads="1"/>
          </p:cNvSpPr>
          <p:nvPr userDrawn="1"/>
        </p:nvSpPr>
        <p:spPr bwMode="auto">
          <a:xfrm>
            <a:off x="1" y="26789"/>
            <a:ext cx="9144000" cy="514350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034" name="Rectangle 10"/>
          <p:cNvSpPr>
            <a:spLocks noChangeArrowheads="1"/>
          </p:cNvSpPr>
          <p:nvPr/>
        </p:nvSpPr>
        <p:spPr bwMode="auto">
          <a:xfrm>
            <a:off x="179389" y="195262"/>
            <a:ext cx="8785225" cy="480655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032" name="Rectangle 8"/>
          <p:cNvSpPr>
            <a:spLocks noChangeArrowheads="1"/>
          </p:cNvSpPr>
          <p:nvPr/>
        </p:nvSpPr>
        <p:spPr bwMode="auto">
          <a:xfrm>
            <a:off x="179388" y="4633912"/>
            <a:ext cx="87852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DE" altLang="de-DE" sz="1200" dirty="0"/>
              <a:t>Siegfried Bergthal • D-78628 Rottweil • Tel.: 0741-2706210 • www.astro-siggi.de </a:t>
            </a:r>
          </a:p>
        </p:txBody>
      </p:sp>
      <p:sp>
        <p:nvSpPr>
          <p:cNvPr id="1035" name="Text Box 11">
            <a:hlinkClick r:id="" action="ppaction://noaction"/>
          </p:cNvPr>
          <p:cNvSpPr txBox="1">
            <a:spLocks noChangeArrowheads="1"/>
          </p:cNvSpPr>
          <p:nvPr/>
        </p:nvSpPr>
        <p:spPr bwMode="auto">
          <a:xfrm>
            <a:off x="8459788" y="4633912"/>
            <a:ext cx="5762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fld id="{19B732CE-E882-46CD-8780-8E13B1D751E3}" type="slidenum">
              <a:rPr lang="de-DE" altLang="de-DE" sz="1200"/>
              <a:pPr>
                <a:spcBef>
                  <a:spcPct val="50000"/>
                </a:spcBef>
              </a:pPr>
              <a:t>‹Nr.›</a:t>
            </a:fld>
            <a:endParaRPr lang="de-DE" altLang="de-DE" sz="1200" dirty="0"/>
          </a:p>
        </p:txBody>
      </p:sp>
      <p:sp>
        <p:nvSpPr>
          <p:cNvPr id="1038" name="Rectangle 14"/>
          <p:cNvSpPr>
            <a:spLocks noChangeArrowheads="1"/>
          </p:cNvSpPr>
          <p:nvPr userDrawn="1"/>
        </p:nvSpPr>
        <p:spPr bwMode="auto">
          <a:xfrm>
            <a:off x="7315200" y="4629150"/>
            <a:ext cx="838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2.jpe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5.png"/><Relationship Id="rId5" Type="http://schemas.openxmlformats.org/officeDocument/2006/relationships/oleObject" Target="../embeddings/oleObject3.bin"/><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ww.sternenpark-schwaebische-alb.d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ChangeArrowheads="1"/>
          </p:cNvSpPr>
          <p:nvPr/>
        </p:nvSpPr>
        <p:spPr bwMode="auto">
          <a:xfrm>
            <a:off x="1295400" y="228600"/>
            <a:ext cx="6096000" cy="45720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pic>
        <p:nvPicPr>
          <p:cNvPr id="226307" name="Picture 3" descr="D:\Siggi\Astronomie\Lichtverschmutzung\2019\Goellsdorf-Basic-23-02-20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196156"/>
            <a:ext cx="6696744" cy="4464496"/>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1476375" y="484188"/>
            <a:ext cx="6191968" cy="461665"/>
          </a:xfrm>
          <a:prstGeom prst="rect">
            <a:avLst/>
          </a:prstGeom>
          <a:noFill/>
        </p:spPr>
        <p:txBody>
          <a:bodyPr wrap="square" rtlCol="0">
            <a:spAutoFit/>
          </a:bodyPr>
          <a:lstStyle/>
          <a:p>
            <a:pPr algn="ctr"/>
            <a:r>
              <a:rPr lang="de-DE" sz="2400" b="1" dirty="0" smtClean="0">
                <a:solidFill>
                  <a:schemeClr val="bg1"/>
                </a:solidFill>
              </a:rPr>
              <a:t>Lichtverschmutzung</a:t>
            </a:r>
            <a:endParaRPr lang="de-DE" sz="2400"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707886"/>
          </a:xfrm>
          <a:prstGeom prst="rect">
            <a:avLst/>
          </a:prstGeom>
          <a:noFill/>
          <a:ln w="6350">
            <a:noFill/>
          </a:ln>
        </p:spPr>
        <p:txBody>
          <a:bodyPr wrap="square" rtlCol="0">
            <a:spAutoFit/>
          </a:bodyPr>
          <a:lstStyle/>
          <a:p>
            <a:r>
              <a:rPr lang="de-DE" sz="2000" dirty="0" smtClean="0"/>
              <a:t>Ursachen:</a:t>
            </a:r>
          </a:p>
          <a:p>
            <a:endParaRPr lang="de-DE" sz="2000" dirty="0"/>
          </a:p>
        </p:txBody>
      </p:sp>
      <p:pic>
        <p:nvPicPr>
          <p:cNvPr id="7171" name="Picture 3" descr="D:\Siggi\Astronomie\Lichtverschmutzung\2019\_Bild_1_DissenhornPanorama-23-02-20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5970" y="1291615"/>
            <a:ext cx="7402849" cy="1666117"/>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D:\Siggi\Astronomie\Lichtverschmutzung\2019\_Bild_3_Modellflugplatz-panorama-23-02-20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5970" y="3075806"/>
            <a:ext cx="7402849" cy="150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4490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707886"/>
          </a:xfrm>
          <a:prstGeom prst="rect">
            <a:avLst/>
          </a:prstGeom>
          <a:noFill/>
          <a:ln w="6350">
            <a:noFill/>
          </a:ln>
        </p:spPr>
        <p:txBody>
          <a:bodyPr wrap="square" rtlCol="0">
            <a:spAutoFit/>
          </a:bodyPr>
          <a:lstStyle/>
          <a:p>
            <a:r>
              <a:rPr lang="de-DE" sz="2000" dirty="0" smtClean="0"/>
              <a:t>Ursachen:</a:t>
            </a:r>
          </a:p>
          <a:p>
            <a:endParaRPr lang="de-DE" sz="2000" dirty="0"/>
          </a:p>
        </p:txBody>
      </p:sp>
      <p:pic>
        <p:nvPicPr>
          <p:cNvPr id="13315" name="Picture 3" descr="D:\Siggi\Astronomie\Lichtverschmutzung\Panorama-v-Dissenhorn-12-02-2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5" y="1269509"/>
            <a:ext cx="6840759" cy="152375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D:\Siggi\Astronomie\Lichtverschmutzung\Panorama-v-Modellflugplatz-14-02-20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2189" y="2931790"/>
            <a:ext cx="6840934" cy="1272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5089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707886"/>
          </a:xfrm>
          <a:prstGeom prst="rect">
            <a:avLst/>
          </a:prstGeom>
          <a:noFill/>
          <a:ln w="6350">
            <a:noFill/>
          </a:ln>
        </p:spPr>
        <p:txBody>
          <a:bodyPr wrap="square" rtlCol="0">
            <a:spAutoFit/>
          </a:bodyPr>
          <a:lstStyle/>
          <a:p>
            <a:r>
              <a:rPr lang="de-DE" sz="2000" dirty="0" smtClean="0"/>
              <a:t>Ursachen:</a:t>
            </a:r>
          </a:p>
          <a:p>
            <a:endParaRPr lang="de-DE" sz="2000" dirty="0"/>
          </a:p>
        </p:txBody>
      </p:sp>
      <p:pic>
        <p:nvPicPr>
          <p:cNvPr id="7172" name="Picture 4" descr="D:\Siggi\Astronomie\Lichtverschmutzung\2019\_Bild_3_Modellflugplatz-panorama-23-02-2019-Alternativ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245895"/>
            <a:ext cx="6840760" cy="3080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0807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707886"/>
          </a:xfrm>
          <a:prstGeom prst="rect">
            <a:avLst/>
          </a:prstGeom>
          <a:noFill/>
          <a:ln w="6350">
            <a:noFill/>
          </a:ln>
        </p:spPr>
        <p:txBody>
          <a:bodyPr wrap="square" rtlCol="0">
            <a:spAutoFit/>
          </a:bodyPr>
          <a:lstStyle/>
          <a:p>
            <a:r>
              <a:rPr lang="de-DE" sz="2000" dirty="0" smtClean="0"/>
              <a:t>Ursachen:</a:t>
            </a:r>
          </a:p>
          <a:p>
            <a:endParaRPr lang="de-DE" sz="2000" dirty="0"/>
          </a:p>
        </p:txBody>
      </p:sp>
      <p:pic>
        <p:nvPicPr>
          <p:cNvPr id="9219" name="Picture 3" descr="D:\Bilder\Bilder 2019\Nacht\Modellflugplatz-panorama-Ausschnit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7832" b="37110"/>
          <a:stretch/>
        </p:blipFill>
        <p:spPr bwMode="auto">
          <a:xfrm>
            <a:off x="1187451" y="1269509"/>
            <a:ext cx="3708399" cy="32643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D:\Bilder\Bilder 2019\Nacht\Modellflugplatz-panorama-Ausschnit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5398" t="1350" r="6292" b="35760"/>
          <a:stretch/>
        </p:blipFill>
        <p:spPr bwMode="auto">
          <a:xfrm>
            <a:off x="5059680" y="1269509"/>
            <a:ext cx="3263694" cy="3264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9034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707886"/>
          </a:xfrm>
          <a:prstGeom prst="rect">
            <a:avLst/>
          </a:prstGeom>
          <a:noFill/>
          <a:ln w="6350">
            <a:noFill/>
          </a:ln>
        </p:spPr>
        <p:txBody>
          <a:bodyPr wrap="square" rtlCol="0">
            <a:spAutoFit/>
          </a:bodyPr>
          <a:lstStyle/>
          <a:p>
            <a:r>
              <a:rPr lang="de-DE" sz="2000" dirty="0" smtClean="0"/>
              <a:t>Ursachen:</a:t>
            </a:r>
          </a:p>
          <a:p>
            <a:endParaRPr lang="de-DE" sz="200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491630"/>
            <a:ext cx="7272808" cy="222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59215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707886"/>
          </a:xfrm>
          <a:prstGeom prst="rect">
            <a:avLst/>
          </a:prstGeom>
          <a:noFill/>
          <a:ln w="6350">
            <a:noFill/>
          </a:ln>
        </p:spPr>
        <p:txBody>
          <a:bodyPr wrap="square" rtlCol="0">
            <a:spAutoFit/>
          </a:bodyPr>
          <a:lstStyle/>
          <a:p>
            <a:r>
              <a:rPr lang="de-DE" sz="2000" dirty="0" smtClean="0"/>
              <a:t>Ursachen:</a:t>
            </a:r>
          </a:p>
          <a:p>
            <a:endParaRPr lang="de-DE" sz="2000" dirty="0"/>
          </a:p>
        </p:txBody>
      </p:sp>
      <p:pic>
        <p:nvPicPr>
          <p:cNvPr id="6146" name="Picture 2" descr="https://s14-eu5.startpage.com/cgi-bin/serveimage?url=https:%2F%2Fupload.wikimedia.org%2Fwikipedia%2Fcommons%2Fe%2Fe1%2FEarth%2527s_City_Lights_by_DMSP%252C_1994-1995_%2528large%2529.jpg&amp;sp=bfeb9b6f61319a2ad6306f615c8d07e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450" y="1250066"/>
            <a:ext cx="6696918" cy="334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9303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707886"/>
          </a:xfrm>
          <a:prstGeom prst="rect">
            <a:avLst/>
          </a:prstGeom>
          <a:noFill/>
          <a:ln w="6350">
            <a:noFill/>
          </a:ln>
        </p:spPr>
        <p:txBody>
          <a:bodyPr wrap="square" rtlCol="0">
            <a:spAutoFit/>
          </a:bodyPr>
          <a:lstStyle/>
          <a:p>
            <a:r>
              <a:rPr lang="de-DE" sz="2000" dirty="0" smtClean="0"/>
              <a:t>Ursachen:</a:t>
            </a:r>
          </a:p>
          <a:p>
            <a:endParaRPr lang="de-DE" sz="2000" dirty="0"/>
          </a:p>
        </p:txBody>
      </p:sp>
      <p:pic>
        <p:nvPicPr>
          <p:cNvPr id="7170" name="Picture 2" descr="https://s14-eu5.startpage.com/cgi-bin/serveimage?url=https:%2F%2Fwww.br.de%2Fthemen%2Fwissen%2Fsternenparks-lichtverschmutzung-lichtsmog-100~_v-img__16__9__xl_-d31c35f8186ebeb80b0cd843a7c267a0e0c81647.jpg%3Fversion%3D957a7&amp;sp=91abf30f36b61cb3918a28e9dfb4b5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276064"/>
            <a:ext cx="6048846" cy="3395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3585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707886"/>
          </a:xfrm>
          <a:prstGeom prst="rect">
            <a:avLst/>
          </a:prstGeom>
          <a:noFill/>
          <a:ln w="6350">
            <a:noFill/>
          </a:ln>
        </p:spPr>
        <p:txBody>
          <a:bodyPr wrap="square" rtlCol="0">
            <a:spAutoFit/>
          </a:bodyPr>
          <a:lstStyle/>
          <a:p>
            <a:r>
              <a:rPr lang="de-DE" sz="2000" dirty="0" smtClean="0"/>
              <a:t>Ursachen:</a:t>
            </a:r>
          </a:p>
          <a:p>
            <a:endParaRPr lang="de-DE" sz="2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347614"/>
            <a:ext cx="7417000" cy="2775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27572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707886"/>
          </a:xfrm>
          <a:prstGeom prst="rect">
            <a:avLst/>
          </a:prstGeom>
          <a:noFill/>
          <a:ln w="6350">
            <a:noFill/>
          </a:ln>
        </p:spPr>
        <p:txBody>
          <a:bodyPr wrap="square" rtlCol="0">
            <a:spAutoFit/>
          </a:bodyPr>
          <a:lstStyle/>
          <a:p>
            <a:r>
              <a:rPr lang="de-DE" sz="2000" dirty="0" smtClean="0"/>
              <a:t>Ursachen:</a:t>
            </a:r>
          </a:p>
          <a:p>
            <a:endParaRPr lang="de-DE" sz="2000" dirty="0"/>
          </a:p>
        </p:txBody>
      </p:sp>
      <p:pic>
        <p:nvPicPr>
          <p:cNvPr id="11266" name="Picture 2" descr="D:\Bilder\Bilder 2015\Nacht\Schwarzes-Tor-18-02-2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1281713"/>
            <a:ext cx="4896544" cy="3264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8451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707886"/>
          </a:xfrm>
          <a:prstGeom prst="rect">
            <a:avLst/>
          </a:prstGeom>
          <a:noFill/>
          <a:ln w="6350">
            <a:noFill/>
          </a:ln>
        </p:spPr>
        <p:txBody>
          <a:bodyPr wrap="square" rtlCol="0">
            <a:spAutoFit/>
          </a:bodyPr>
          <a:lstStyle/>
          <a:p>
            <a:r>
              <a:rPr lang="de-DE" sz="2000" dirty="0" smtClean="0"/>
              <a:t>Ursachen:</a:t>
            </a:r>
          </a:p>
          <a:p>
            <a:endParaRPr lang="de-DE" sz="2000" dirty="0"/>
          </a:p>
        </p:txBody>
      </p:sp>
      <p:pic>
        <p:nvPicPr>
          <p:cNvPr id="10242" name="Picture 2" descr="D:\Siggi\Astronomie\Lichtverschmutzung\mit Lampe\IMG_55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7724" y="1275487"/>
            <a:ext cx="4968552" cy="3312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3612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187624" y="1347614"/>
            <a:ext cx="7560840" cy="2139047"/>
          </a:xfrm>
          <a:prstGeom prst="rect">
            <a:avLst/>
          </a:prstGeom>
          <a:noFill/>
          <a:ln w="6350">
            <a:solidFill>
              <a:schemeClr val="tx1"/>
            </a:solidFill>
          </a:ln>
        </p:spPr>
        <p:txBody>
          <a:bodyPr wrap="square" rtlCol="0">
            <a:spAutoFit/>
          </a:bodyPr>
          <a:lstStyle/>
          <a:p>
            <a:pPr marL="457200" lvl="0" indent="-457200">
              <a:spcBef>
                <a:spcPts val="600"/>
              </a:spcBef>
              <a:buFont typeface="+mj-lt"/>
              <a:buAutoNum type="arabicPeriod"/>
            </a:pPr>
            <a:r>
              <a:rPr lang="de-DE" dirty="0"/>
              <a:t>Lichtverschmutzung was ist das?</a:t>
            </a:r>
          </a:p>
          <a:p>
            <a:pPr marL="457200" lvl="0" indent="-457200">
              <a:spcBef>
                <a:spcPts val="600"/>
              </a:spcBef>
              <a:buFont typeface="+mj-lt"/>
              <a:buAutoNum type="arabicPeriod"/>
            </a:pPr>
            <a:r>
              <a:rPr lang="de-DE" dirty="0" smtClean="0"/>
              <a:t>Ursache: Lichtverschmutzung </a:t>
            </a:r>
            <a:r>
              <a:rPr lang="de-DE" dirty="0"/>
              <a:t>in Rottweil, Deutschland und weltweit</a:t>
            </a:r>
          </a:p>
          <a:p>
            <a:pPr marL="457200" lvl="0" indent="-457200">
              <a:spcBef>
                <a:spcPts val="600"/>
              </a:spcBef>
              <a:buFont typeface="+mj-lt"/>
              <a:buAutoNum type="arabicPeriod"/>
            </a:pPr>
            <a:r>
              <a:rPr lang="de-DE" dirty="0" smtClean="0"/>
              <a:t>Vermeidung von Lichtverschmutzung</a:t>
            </a:r>
            <a:endParaRPr lang="de-DE" dirty="0"/>
          </a:p>
          <a:p>
            <a:pPr marL="457200" lvl="0" indent="-457200">
              <a:spcBef>
                <a:spcPts val="600"/>
              </a:spcBef>
              <a:buFont typeface="+mj-lt"/>
              <a:buAutoNum type="arabicPeriod"/>
            </a:pPr>
            <a:r>
              <a:rPr lang="de-DE" dirty="0"/>
              <a:t>Beleuchtung und deren Auswirkung auf Mensch und Tier</a:t>
            </a:r>
          </a:p>
          <a:p>
            <a:pPr marL="457200" lvl="0" indent="-457200">
              <a:spcBef>
                <a:spcPts val="600"/>
              </a:spcBef>
              <a:buFont typeface="+mj-lt"/>
              <a:buAutoNum type="arabicPeriod"/>
            </a:pPr>
            <a:r>
              <a:rPr lang="de-DE" dirty="0"/>
              <a:t>Gesetzliche Regelungen </a:t>
            </a:r>
          </a:p>
          <a:p>
            <a:pPr marL="457200" lvl="0" indent="-457200">
              <a:spcBef>
                <a:spcPts val="600"/>
              </a:spcBef>
              <a:buFont typeface="+mj-lt"/>
              <a:buAutoNum type="arabicPeriod"/>
            </a:pPr>
            <a:r>
              <a:rPr lang="de-DE" dirty="0" smtClean="0"/>
              <a:t>Sternenparks</a:t>
            </a:r>
            <a:endParaRPr lang="de-DE" dirty="0"/>
          </a:p>
        </p:txBody>
      </p:sp>
    </p:spTree>
    <p:extLst>
      <p:ext uri="{BB962C8B-B14F-4D97-AF65-F5344CB8AC3E}">
        <p14:creationId xmlns:p14="http://schemas.microsoft.com/office/powerpoint/2010/main" val="5171958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Bilder\Bilder 2015\Nacht\Schroffenstrass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7725" y="1269509"/>
            <a:ext cx="4974022" cy="3318348"/>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1187624" y="915566"/>
            <a:ext cx="6768752" cy="707886"/>
          </a:xfrm>
          <a:prstGeom prst="rect">
            <a:avLst/>
          </a:prstGeom>
          <a:noFill/>
          <a:ln w="6350">
            <a:noFill/>
          </a:ln>
        </p:spPr>
        <p:txBody>
          <a:bodyPr wrap="square" rtlCol="0">
            <a:spAutoFit/>
          </a:bodyPr>
          <a:lstStyle/>
          <a:p>
            <a:r>
              <a:rPr lang="de-DE" sz="2000" dirty="0" smtClean="0"/>
              <a:t>Ursachen:</a:t>
            </a:r>
          </a:p>
          <a:p>
            <a:endParaRPr lang="de-DE" sz="2000" dirty="0"/>
          </a:p>
        </p:txBody>
      </p:sp>
    </p:spTree>
    <p:extLst>
      <p:ext uri="{BB962C8B-B14F-4D97-AF65-F5344CB8AC3E}">
        <p14:creationId xmlns:p14="http://schemas.microsoft.com/office/powerpoint/2010/main" val="451629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707886"/>
          </a:xfrm>
          <a:prstGeom prst="rect">
            <a:avLst/>
          </a:prstGeom>
          <a:noFill/>
          <a:ln w="6350">
            <a:noFill/>
          </a:ln>
        </p:spPr>
        <p:txBody>
          <a:bodyPr wrap="square" rtlCol="0">
            <a:spAutoFit/>
          </a:bodyPr>
          <a:lstStyle/>
          <a:p>
            <a:r>
              <a:rPr lang="de-DE" sz="2000" dirty="0" smtClean="0"/>
              <a:t>Ursachen:</a:t>
            </a:r>
          </a:p>
          <a:p>
            <a:endParaRPr lang="de-DE" sz="2000" dirty="0"/>
          </a:p>
        </p:txBody>
      </p:sp>
      <p:pic>
        <p:nvPicPr>
          <p:cNvPr id="6" name="Picture 3" descr="C:\Eigene Dateien\ppt\lp\Beamer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1186" y="1283995"/>
            <a:ext cx="1722642" cy="2727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C:\Eigene Dateien\ppt\lp\Lase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450" y="1283995"/>
            <a:ext cx="1827889" cy="2727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D:\ahae\tmp\bonn_platz_u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9807" y="1311057"/>
            <a:ext cx="4051280" cy="270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p:cNvSpPr/>
          <p:nvPr/>
        </p:nvSpPr>
        <p:spPr>
          <a:xfrm>
            <a:off x="7100981" y="4155926"/>
            <a:ext cx="1459630" cy="323165"/>
          </a:xfrm>
          <a:prstGeom prst="rect">
            <a:avLst/>
          </a:prstGeom>
        </p:spPr>
        <p:txBody>
          <a:bodyPr wrap="none">
            <a:spAutoFit/>
          </a:bodyPr>
          <a:lstStyle/>
          <a:p>
            <a:r>
              <a:rPr lang="de-DE" sz="1500" dirty="0"/>
              <a:t>Bilder A. Hänel</a:t>
            </a:r>
          </a:p>
        </p:txBody>
      </p:sp>
    </p:spTree>
    <p:extLst>
      <p:ext uri="{BB962C8B-B14F-4D97-AF65-F5344CB8AC3E}">
        <p14:creationId xmlns:p14="http://schemas.microsoft.com/office/powerpoint/2010/main" val="39475604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707886"/>
          </a:xfrm>
          <a:prstGeom prst="rect">
            <a:avLst/>
          </a:prstGeom>
          <a:noFill/>
          <a:ln w="6350">
            <a:noFill/>
          </a:ln>
        </p:spPr>
        <p:txBody>
          <a:bodyPr wrap="square" rtlCol="0">
            <a:spAutoFit/>
          </a:bodyPr>
          <a:lstStyle/>
          <a:p>
            <a:r>
              <a:rPr lang="de-DE" sz="2000" dirty="0" smtClean="0"/>
              <a:t>Ursachen:</a:t>
            </a:r>
          </a:p>
          <a:p>
            <a:endParaRPr lang="de-DE" sz="2000" dirty="0"/>
          </a:p>
        </p:txBody>
      </p:sp>
      <p:grpSp>
        <p:nvGrpSpPr>
          <p:cNvPr id="7" name="Gruppieren 6"/>
          <p:cNvGrpSpPr/>
          <p:nvPr/>
        </p:nvGrpSpPr>
        <p:grpSpPr>
          <a:xfrm>
            <a:off x="2132330" y="1233710"/>
            <a:ext cx="4879340" cy="3286777"/>
            <a:chOff x="0" y="698500"/>
            <a:chExt cx="9144000" cy="6159500"/>
          </a:xfrm>
        </p:grpSpPr>
        <p:pic>
          <p:nvPicPr>
            <p:cNvPr id="8" name="Picture 2" descr="IMG_12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8500"/>
              <a:ext cx="9144000"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3"/>
            <p:cNvGrpSpPr>
              <a:grpSpLocks/>
            </p:cNvGrpSpPr>
            <p:nvPr/>
          </p:nvGrpSpPr>
          <p:grpSpPr bwMode="auto">
            <a:xfrm>
              <a:off x="1524000" y="838200"/>
              <a:ext cx="7086600" cy="5410200"/>
              <a:chOff x="960" y="528"/>
              <a:chExt cx="4464" cy="3408"/>
            </a:xfrm>
          </p:grpSpPr>
          <p:grpSp>
            <p:nvGrpSpPr>
              <p:cNvPr id="11" name="Group 12"/>
              <p:cNvGrpSpPr>
                <a:grpSpLocks/>
              </p:cNvGrpSpPr>
              <p:nvPr/>
            </p:nvGrpSpPr>
            <p:grpSpPr bwMode="auto">
              <a:xfrm>
                <a:off x="1824" y="528"/>
                <a:ext cx="3600" cy="3216"/>
                <a:chOff x="1824" y="528"/>
                <a:chExt cx="3600" cy="3216"/>
              </a:xfrm>
            </p:grpSpPr>
            <p:sp>
              <p:nvSpPr>
                <p:cNvPr id="16" name="Line 4"/>
                <p:cNvSpPr>
                  <a:spLocks noChangeShapeType="1"/>
                </p:cNvSpPr>
                <p:nvPr/>
              </p:nvSpPr>
              <p:spPr bwMode="auto">
                <a:xfrm flipV="1">
                  <a:off x="1824" y="528"/>
                  <a:ext cx="0" cy="3216"/>
                </a:xfrm>
                <a:prstGeom prst="line">
                  <a:avLst/>
                </a:prstGeom>
                <a:noFill/>
                <a:ln w="1270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7" name="Line 5"/>
                <p:cNvSpPr>
                  <a:spLocks noChangeShapeType="1"/>
                </p:cNvSpPr>
                <p:nvPr/>
              </p:nvSpPr>
              <p:spPr bwMode="auto">
                <a:xfrm flipV="1">
                  <a:off x="5040" y="1562"/>
                  <a:ext cx="384" cy="919"/>
                </a:xfrm>
                <a:prstGeom prst="line">
                  <a:avLst/>
                </a:prstGeom>
                <a:noFill/>
                <a:ln w="635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8" name="Line 6"/>
                <p:cNvSpPr>
                  <a:spLocks noChangeShapeType="1"/>
                </p:cNvSpPr>
                <p:nvPr/>
              </p:nvSpPr>
              <p:spPr bwMode="auto">
                <a:xfrm flipH="1" flipV="1">
                  <a:off x="4416" y="1504"/>
                  <a:ext cx="432" cy="977"/>
                </a:xfrm>
                <a:prstGeom prst="line">
                  <a:avLst/>
                </a:prstGeom>
                <a:noFill/>
                <a:ln w="635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grpSp>
          <p:sp>
            <p:nvSpPr>
              <p:cNvPr id="12" name="Line 8"/>
              <p:cNvSpPr>
                <a:spLocks noChangeShapeType="1"/>
              </p:cNvSpPr>
              <p:nvPr/>
            </p:nvSpPr>
            <p:spPr bwMode="auto">
              <a:xfrm flipV="1">
                <a:off x="2496" y="528"/>
                <a:ext cx="0" cy="3168"/>
              </a:xfrm>
              <a:prstGeom prst="line">
                <a:avLst/>
              </a:prstGeom>
              <a:noFill/>
              <a:ln w="1270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3" name="Line 9"/>
              <p:cNvSpPr>
                <a:spLocks noChangeShapeType="1"/>
              </p:cNvSpPr>
              <p:nvPr/>
            </p:nvSpPr>
            <p:spPr bwMode="auto">
              <a:xfrm flipV="1">
                <a:off x="3024" y="528"/>
                <a:ext cx="0" cy="3120"/>
              </a:xfrm>
              <a:prstGeom prst="line">
                <a:avLst/>
              </a:prstGeom>
              <a:noFill/>
              <a:ln w="1270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4" name="Line 10"/>
              <p:cNvSpPr>
                <a:spLocks noChangeShapeType="1"/>
              </p:cNvSpPr>
              <p:nvPr/>
            </p:nvSpPr>
            <p:spPr bwMode="auto">
              <a:xfrm flipV="1">
                <a:off x="3408" y="528"/>
                <a:ext cx="0" cy="3024"/>
              </a:xfrm>
              <a:prstGeom prst="line">
                <a:avLst/>
              </a:prstGeom>
              <a:noFill/>
              <a:ln w="1270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5" name="Line 11"/>
              <p:cNvSpPr>
                <a:spLocks noChangeShapeType="1"/>
              </p:cNvSpPr>
              <p:nvPr/>
            </p:nvSpPr>
            <p:spPr bwMode="auto">
              <a:xfrm flipV="1">
                <a:off x="960" y="528"/>
                <a:ext cx="0" cy="3408"/>
              </a:xfrm>
              <a:prstGeom prst="line">
                <a:avLst/>
              </a:prstGeom>
              <a:noFill/>
              <a:ln w="1270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grpSp>
      </p:grpSp>
      <p:sp>
        <p:nvSpPr>
          <p:cNvPr id="19" name="Rechteck 18"/>
          <p:cNvSpPr/>
          <p:nvPr/>
        </p:nvSpPr>
        <p:spPr>
          <a:xfrm>
            <a:off x="7100981" y="4195197"/>
            <a:ext cx="1341008" cy="323165"/>
          </a:xfrm>
          <a:prstGeom prst="rect">
            <a:avLst/>
          </a:prstGeom>
        </p:spPr>
        <p:txBody>
          <a:bodyPr wrap="none">
            <a:spAutoFit/>
          </a:bodyPr>
          <a:lstStyle/>
          <a:p>
            <a:r>
              <a:rPr lang="de-DE" sz="1500" dirty="0" smtClean="0"/>
              <a:t>Bild  A</a:t>
            </a:r>
            <a:r>
              <a:rPr lang="de-DE" sz="1500" dirty="0"/>
              <a:t>. Hänel</a:t>
            </a:r>
          </a:p>
        </p:txBody>
      </p:sp>
    </p:spTree>
    <p:extLst>
      <p:ext uri="{BB962C8B-B14F-4D97-AF65-F5344CB8AC3E}">
        <p14:creationId xmlns:p14="http://schemas.microsoft.com/office/powerpoint/2010/main" val="38292304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707886"/>
          </a:xfrm>
          <a:prstGeom prst="rect">
            <a:avLst/>
          </a:prstGeom>
          <a:noFill/>
          <a:ln w="6350">
            <a:noFill/>
          </a:ln>
        </p:spPr>
        <p:txBody>
          <a:bodyPr wrap="square" rtlCol="0">
            <a:spAutoFit/>
          </a:bodyPr>
          <a:lstStyle/>
          <a:p>
            <a:r>
              <a:rPr lang="de-DE" sz="2000" dirty="0" smtClean="0"/>
              <a:t>Ursachen:</a:t>
            </a:r>
          </a:p>
          <a:p>
            <a:endParaRPr lang="de-DE" sz="2000" dirty="0"/>
          </a:p>
        </p:txBody>
      </p:sp>
      <p:pic>
        <p:nvPicPr>
          <p:cNvPr id="19" name="Grafi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1984" y="1269509"/>
            <a:ext cx="4860032" cy="3240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hteck 19"/>
          <p:cNvSpPr/>
          <p:nvPr/>
        </p:nvSpPr>
        <p:spPr>
          <a:xfrm>
            <a:off x="7100981" y="4186366"/>
            <a:ext cx="1288110" cy="323165"/>
          </a:xfrm>
          <a:prstGeom prst="rect">
            <a:avLst/>
          </a:prstGeom>
        </p:spPr>
        <p:txBody>
          <a:bodyPr wrap="none">
            <a:spAutoFit/>
          </a:bodyPr>
          <a:lstStyle/>
          <a:p>
            <a:r>
              <a:rPr lang="de-DE" sz="1500" dirty="0" smtClean="0"/>
              <a:t>Bild </a:t>
            </a:r>
            <a:r>
              <a:rPr lang="de-DE" sz="1500" dirty="0"/>
              <a:t>A. Hänel</a:t>
            </a:r>
          </a:p>
        </p:txBody>
      </p:sp>
    </p:spTree>
    <p:extLst>
      <p:ext uri="{BB962C8B-B14F-4D97-AF65-F5344CB8AC3E}">
        <p14:creationId xmlns:p14="http://schemas.microsoft.com/office/powerpoint/2010/main" val="2005383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187624" y="1347614"/>
            <a:ext cx="6768752" cy="400110"/>
          </a:xfrm>
          <a:prstGeom prst="rect">
            <a:avLst/>
          </a:prstGeom>
          <a:noFill/>
          <a:ln w="6350">
            <a:solidFill>
              <a:schemeClr val="tx1"/>
            </a:solidFill>
          </a:ln>
        </p:spPr>
        <p:txBody>
          <a:bodyPr wrap="square" rtlCol="0">
            <a:spAutoFit/>
          </a:bodyPr>
          <a:lstStyle/>
          <a:p>
            <a:r>
              <a:rPr lang="de-DE" sz="2000" dirty="0"/>
              <a:t>Milchstraße und viele Sterne sind nicht mehr zu sehen.</a:t>
            </a:r>
          </a:p>
        </p:txBody>
      </p:sp>
      <p:graphicFrame>
        <p:nvGraphicFramePr>
          <p:cNvPr id="4" name="Objekt 3"/>
          <p:cNvGraphicFramePr>
            <a:graphicFrameLocks noChangeAspect="1"/>
          </p:cNvGraphicFramePr>
          <p:nvPr>
            <p:extLst>
              <p:ext uri="{D42A27DB-BD31-4B8C-83A1-F6EECF244321}">
                <p14:modId xmlns:p14="http://schemas.microsoft.com/office/powerpoint/2010/main" val="2323490126"/>
              </p:ext>
            </p:extLst>
          </p:nvPr>
        </p:nvGraphicFramePr>
        <p:xfrm>
          <a:off x="4788024" y="1851670"/>
          <a:ext cx="2912712" cy="2792600"/>
        </p:xfrm>
        <a:graphic>
          <a:graphicData uri="http://schemas.openxmlformats.org/presentationml/2006/ole">
            <mc:AlternateContent xmlns:mc="http://schemas.openxmlformats.org/markup-compatibility/2006">
              <mc:Choice xmlns:v="urn:schemas-microsoft-com:vml" Requires="v">
                <p:oleObj spid="_x0000_s5239" name="Image" r:id="rId3" imgW="6353689" imgH="6086834" progId="Photoshop.Image.5">
                  <p:embed/>
                </p:oleObj>
              </mc:Choice>
              <mc:Fallback>
                <p:oleObj name="Image" r:id="rId3" imgW="6353689" imgH="6086834" progId="Photoshop.Image.5">
                  <p:embed/>
                  <p:pic>
                    <p:nvPicPr>
                      <p:cNvPr id="0" name="Objek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851670"/>
                        <a:ext cx="2912712" cy="2792600"/>
                      </a:xfrm>
                      <a:prstGeom prst="rect">
                        <a:avLst/>
                      </a:prstGeom>
                      <a:noFill/>
                      <a:ln w="6350">
                        <a:solidFill>
                          <a:schemeClr val="tx1"/>
                        </a:solidFill>
                        <a:miter lim="800000"/>
                        <a:headEnd/>
                        <a:tailEnd/>
                      </a:ln>
                    </p:spPr>
                  </p:pic>
                </p:oleObj>
              </mc:Fallback>
            </mc:AlternateContent>
          </a:graphicData>
        </a:graphic>
      </p:graphicFrame>
      <p:pic>
        <p:nvPicPr>
          <p:cNvPr id="5" name="Picture 2" descr="D:\Siggi\Astronomie\Lichtverschmutzung\Zentrum-v-Modellflugplatz-14-02-201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4161"/>
          <a:stretch/>
        </p:blipFill>
        <p:spPr bwMode="auto">
          <a:xfrm>
            <a:off x="1187624" y="1851670"/>
            <a:ext cx="3312368" cy="279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1725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7405688" y="2894915"/>
            <a:ext cx="1486792" cy="1015663"/>
          </a:xfrm>
          <a:prstGeom prst="rect">
            <a:avLst/>
          </a:prstGeom>
          <a:noFill/>
          <a:ln w="6350">
            <a:solidFill>
              <a:schemeClr val="tx1"/>
            </a:solidFill>
          </a:ln>
        </p:spPr>
        <p:txBody>
          <a:bodyPr wrap="square" rtlCol="0">
            <a:spAutoFit/>
          </a:bodyPr>
          <a:lstStyle/>
          <a:p>
            <a:r>
              <a:rPr lang="de-DE" sz="1200" dirty="0" smtClean="0"/>
              <a:t>Stellung </a:t>
            </a:r>
            <a:br>
              <a:rPr lang="de-DE" sz="1200" dirty="0" smtClean="0"/>
            </a:br>
            <a:r>
              <a:rPr lang="de-DE" sz="1200" dirty="0" smtClean="0"/>
              <a:t>Großer Wagen / kleiner Wagen </a:t>
            </a:r>
            <a:br>
              <a:rPr lang="de-DE" sz="1200" dirty="0" smtClean="0"/>
            </a:br>
            <a:r>
              <a:rPr lang="de-DE" sz="1200" dirty="0" smtClean="0"/>
              <a:t>am 10. März gegen 20.00 Uhr</a:t>
            </a:r>
            <a:endParaRPr lang="de-DE" sz="12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795338"/>
            <a:ext cx="5667375" cy="355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5436096" y="1491630"/>
            <a:ext cx="1080120" cy="1728192"/>
          </a:xfrm>
          <a:prstGeom prst="rect">
            <a:avLst/>
          </a:prstGeom>
          <a:solidFill>
            <a:srgbClr val="0070C0">
              <a:alpha val="42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p:cNvSpPr/>
          <p:nvPr/>
        </p:nvSpPr>
        <p:spPr>
          <a:xfrm rot="16200000">
            <a:off x="4229962" y="1905676"/>
            <a:ext cx="900100" cy="1080120"/>
          </a:xfrm>
          <a:prstGeom prst="rect">
            <a:avLst/>
          </a:prstGeom>
          <a:solidFill>
            <a:srgbClr val="0070C0">
              <a:alpha val="42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6" name="Gerade Verbindung 5"/>
          <p:cNvCxnSpPr/>
          <p:nvPr/>
        </p:nvCxnSpPr>
        <p:spPr>
          <a:xfrm flipV="1">
            <a:off x="4499992" y="1851672"/>
            <a:ext cx="1008112" cy="297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469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p:cNvGraphicFramePr>
            <a:graphicFrameLocks noChangeAspect="1"/>
          </p:cNvGraphicFramePr>
          <p:nvPr>
            <p:extLst>
              <p:ext uri="{D42A27DB-BD31-4B8C-83A1-F6EECF244321}">
                <p14:modId xmlns:p14="http://schemas.microsoft.com/office/powerpoint/2010/main" val="3431447731"/>
              </p:ext>
            </p:extLst>
          </p:nvPr>
        </p:nvGraphicFramePr>
        <p:xfrm>
          <a:off x="1187624" y="771550"/>
          <a:ext cx="2738438" cy="3810000"/>
        </p:xfrm>
        <a:graphic>
          <a:graphicData uri="http://schemas.openxmlformats.org/presentationml/2006/ole">
            <mc:AlternateContent xmlns:mc="http://schemas.openxmlformats.org/markup-compatibility/2006">
              <mc:Choice xmlns:v="urn:schemas-microsoft-com:vml" Requires="v">
                <p:oleObj spid="_x0000_s4290" name="Image" r:id="rId3" imgW="2043429" imgH="2843790" progId="Photoshop.Image.6">
                  <p:embed/>
                </p:oleObj>
              </mc:Choice>
              <mc:Fallback>
                <p:oleObj name="Image" r:id="rId3" imgW="2043429" imgH="2843790" progId="Photoshop.Image.6">
                  <p:embed/>
                  <p:pic>
                    <p:nvPicPr>
                      <p:cNvPr id="0"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771550"/>
                        <a:ext cx="2738438" cy="3810000"/>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kt 3"/>
          <p:cNvGraphicFramePr>
            <a:graphicFrameLocks noChangeAspect="1"/>
          </p:cNvGraphicFramePr>
          <p:nvPr>
            <p:extLst>
              <p:ext uri="{D42A27DB-BD31-4B8C-83A1-F6EECF244321}">
                <p14:modId xmlns:p14="http://schemas.microsoft.com/office/powerpoint/2010/main" val="3604536086"/>
              </p:ext>
            </p:extLst>
          </p:nvPr>
        </p:nvGraphicFramePr>
        <p:xfrm>
          <a:off x="3995936" y="771550"/>
          <a:ext cx="4800600" cy="1652588"/>
        </p:xfrm>
        <a:graphic>
          <a:graphicData uri="http://schemas.openxmlformats.org/presentationml/2006/ole">
            <mc:AlternateContent xmlns:mc="http://schemas.openxmlformats.org/markup-compatibility/2006">
              <mc:Choice xmlns:v="urn:schemas-microsoft-com:vml" Requires="v">
                <p:oleObj spid="_x0000_s4291" name="Image" r:id="rId5" imgW="3840488" imgH="1321143" progId="Photoshop.Image.6">
                  <p:embed/>
                </p:oleObj>
              </mc:Choice>
              <mc:Fallback>
                <p:oleObj name="Image" r:id="rId5" imgW="3840488" imgH="1321143" progId="Photoshop.Image.6">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936" y="771550"/>
                        <a:ext cx="4800600" cy="1652588"/>
                      </a:xfrm>
                      <a:prstGeom prst="rect">
                        <a:avLst/>
                      </a:prstGeom>
                      <a:noFill/>
                      <a:ln>
                        <a:solidFill>
                          <a:schemeClr val="tx1"/>
                        </a:solidFill>
                      </a:ln>
                      <a:effectLst/>
                    </p:spPr>
                  </p:pic>
                </p:oleObj>
              </mc:Fallback>
            </mc:AlternateContent>
          </a:graphicData>
        </a:graphic>
      </p:graphicFrame>
      <p:sp>
        <p:nvSpPr>
          <p:cNvPr id="6" name="Rechteck 5"/>
          <p:cNvSpPr/>
          <p:nvPr/>
        </p:nvSpPr>
        <p:spPr>
          <a:xfrm>
            <a:off x="4067944" y="2643758"/>
            <a:ext cx="4752528" cy="1815882"/>
          </a:xfrm>
          <a:prstGeom prst="rect">
            <a:avLst/>
          </a:prstGeom>
          <a:ln>
            <a:solidFill>
              <a:schemeClr val="tx1"/>
            </a:solidFill>
          </a:ln>
        </p:spPr>
        <p:txBody>
          <a:bodyPr wrap="square">
            <a:spAutoFit/>
          </a:bodyPr>
          <a:lstStyle/>
          <a:p>
            <a:pPr lvl="0"/>
            <a:r>
              <a:rPr lang="de-DE" altLang="de-DE" sz="1400" dirty="0">
                <a:solidFill>
                  <a:srgbClr val="000000"/>
                </a:solidFill>
                <a:latin typeface="Arial" pitchFamily="34" charset="0"/>
                <a:cs typeface="Arial" pitchFamily="34" charset="0"/>
              </a:rPr>
              <a:t>Die astronomische Helligkeitsskala wird in „magnitudo", abgekürzt m oder mag angegeben. </a:t>
            </a:r>
            <a:r>
              <a:rPr lang="de-DE" altLang="de-DE" sz="1400" dirty="0">
                <a:solidFill>
                  <a:srgbClr val="000000"/>
                </a:solidFill>
                <a:latin typeface="Arial" pitchFamily="34" charset="0"/>
                <a:cs typeface="Times New Roman" pitchFamily="18" charset="0"/>
              </a:rPr>
              <a:t>Historischer Hintergrund sind die Arbeiten von Hipparch, der die Sterne in sechs Größenklassen einteilte. Nach Erfindung des Fernrohr mussten auch schwächere Sterne untergebracht werden.  Man setzte die Skala mit den Klassen 7, 8, 9 usw. fort. Mit freiem Auge kommen Sie unter guten Bedingungen bis 6 .</a:t>
            </a:r>
          </a:p>
        </p:txBody>
      </p:sp>
    </p:spTree>
    <p:extLst>
      <p:ext uri="{BB962C8B-B14F-4D97-AF65-F5344CB8AC3E}">
        <p14:creationId xmlns:p14="http://schemas.microsoft.com/office/powerpoint/2010/main" val="36790076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4511" y="915565"/>
            <a:ext cx="5629275" cy="288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14720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Siggi\Astronomie\Lichtverschmutzung\2019\_Bild_4_DSC01548.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23728" y="819005"/>
            <a:ext cx="5197664" cy="34651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3966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771549"/>
            <a:ext cx="6176938" cy="37706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10635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187624" y="1347614"/>
            <a:ext cx="6768752" cy="2246769"/>
          </a:xfrm>
          <a:prstGeom prst="rect">
            <a:avLst/>
          </a:prstGeom>
          <a:noFill/>
          <a:ln w="6350">
            <a:solidFill>
              <a:schemeClr val="tx1"/>
            </a:solidFill>
          </a:ln>
        </p:spPr>
        <p:txBody>
          <a:bodyPr wrap="square" rtlCol="0">
            <a:spAutoFit/>
          </a:bodyPr>
          <a:lstStyle/>
          <a:p>
            <a:r>
              <a:rPr lang="de-DE" sz="2000" dirty="0" smtClean="0"/>
              <a:t>Umweltschutz findet in Deutschland nur tagsüber statt </a:t>
            </a:r>
            <a:br>
              <a:rPr lang="de-DE" sz="2000" dirty="0" smtClean="0"/>
            </a:br>
            <a:r>
              <a:rPr lang="de-DE" sz="2000" dirty="0" smtClean="0"/>
              <a:t>obwohl</a:t>
            </a:r>
          </a:p>
          <a:p>
            <a:endParaRPr lang="de-DE" sz="2000" dirty="0"/>
          </a:p>
          <a:p>
            <a:r>
              <a:rPr lang="de-DE" sz="2000" dirty="0" smtClean="0"/>
              <a:t>30 % der Wirbeltiere und </a:t>
            </a:r>
          </a:p>
          <a:p>
            <a:r>
              <a:rPr lang="de-DE" sz="2000" dirty="0" smtClean="0"/>
              <a:t>60 % der Wirbellosen </a:t>
            </a:r>
          </a:p>
          <a:p>
            <a:endParaRPr lang="de-DE" sz="2000" dirty="0"/>
          </a:p>
          <a:p>
            <a:r>
              <a:rPr lang="de-DE" sz="2000" dirty="0" smtClean="0"/>
              <a:t>nachtaktiv sind.</a:t>
            </a:r>
            <a:endParaRPr lang="de-DE" sz="2000" dirty="0"/>
          </a:p>
        </p:txBody>
      </p:sp>
      <p:pic>
        <p:nvPicPr>
          <p:cNvPr id="227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1995686"/>
            <a:ext cx="2212243" cy="24003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1452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745" y="895003"/>
            <a:ext cx="4742408" cy="2431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1180554" y="3387645"/>
            <a:ext cx="6645921" cy="1200329"/>
          </a:xfrm>
          <a:prstGeom prst="rect">
            <a:avLst/>
          </a:prstGeom>
          <a:noFill/>
        </p:spPr>
        <p:txBody>
          <a:bodyPr wrap="square" rtlCol="0">
            <a:spAutoFit/>
          </a:bodyPr>
          <a:lstStyle/>
          <a:p>
            <a:r>
              <a:rPr lang="de-DE" dirty="0" smtClean="0"/>
              <a:t>Rottweil nähere Umgebung:	~20</a:t>
            </a:r>
          </a:p>
          <a:p>
            <a:r>
              <a:rPr lang="de-DE" dirty="0" smtClean="0"/>
              <a:t>Dunkelste Plätze	Fohrenbühl: 	~21.1</a:t>
            </a:r>
          </a:p>
          <a:p>
            <a:r>
              <a:rPr lang="de-DE" dirty="0"/>
              <a:t>	</a:t>
            </a:r>
            <a:r>
              <a:rPr lang="de-DE" dirty="0" smtClean="0"/>
              <a:t>	Stetten a. k. M.:	~21,1</a:t>
            </a:r>
          </a:p>
          <a:p>
            <a:r>
              <a:rPr lang="de-DE" dirty="0"/>
              <a:t>	</a:t>
            </a:r>
            <a:r>
              <a:rPr lang="de-DE" dirty="0" smtClean="0"/>
              <a:t>	Klippeneck	~20,8 </a:t>
            </a:r>
            <a:endParaRPr lang="de-DE" dirty="0"/>
          </a:p>
        </p:txBody>
      </p:sp>
    </p:spTree>
    <p:extLst>
      <p:ext uri="{BB962C8B-B14F-4D97-AF65-F5344CB8AC3E}">
        <p14:creationId xmlns:p14="http://schemas.microsoft.com/office/powerpoint/2010/main" val="13742069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699541"/>
            <a:ext cx="6264870" cy="39061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feld 2"/>
          <p:cNvSpPr txBox="1"/>
          <p:nvPr/>
        </p:nvSpPr>
        <p:spPr>
          <a:xfrm>
            <a:off x="1691680" y="2499742"/>
            <a:ext cx="4680520" cy="369332"/>
          </a:xfrm>
          <a:prstGeom prst="rect">
            <a:avLst/>
          </a:prstGeom>
          <a:noFill/>
        </p:spPr>
        <p:txBody>
          <a:bodyPr wrap="square" rtlCol="0">
            <a:spAutoFit/>
          </a:bodyPr>
          <a:lstStyle/>
          <a:p>
            <a:r>
              <a:rPr lang="de-DE" b="1" dirty="0"/>
              <a:t>https://www.lightpollutionmap.info</a:t>
            </a:r>
          </a:p>
        </p:txBody>
      </p:sp>
    </p:spTree>
    <p:extLst>
      <p:ext uri="{BB962C8B-B14F-4D97-AF65-F5344CB8AC3E}">
        <p14:creationId xmlns:p14="http://schemas.microsoft.com/office/powerpoint/2010/main" val="247014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707886"/>
          </a:xfrm>
          <a:prstGeom prst="rect">
            <a:avLst/>
          </a:prstGeom>
          <a:noFill/>
          <a:ln w="6350">
            <a:noFill/>
          </a:ln>
        </p:spPr>
        <p:txBody>
          <a:bodyPr wrap="square" rtlCol="0">
            <a:spAutoFit/>
          </a:bodyPr>
          <a:lstStyle/>
          <a:p>
            <a:r>
              <a:rPr lang="de-DE" sz="2000" dirty="0" smtClean="0"/>
              <a:t>Vermeidung:</a:t>
            </a:r>
          </a:p>
          <a:p>
            <a:endParaRPr lang="de-DE" sz="20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19622"/>
            <a:ext cx="3171825"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419622"/>
            <a:ext cx="3143250"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5652120" y="3988950"/>
            <a:ext cx="3182025" cy="307777"/>
          </a:xfrm>
          <a:prstGeom prst="rect">
            <a:avLst/>
          </a:prstGeom>
          <a:noFill/>
        </p:spPr>
        <p:txBody>
          <a:bodyPr wrap="none" rtlCol="0">
            <a:spAutoFit/>
          </a:bodyPr>
          <a:lstStyle/>
          <a:p>
            <a:r>
              <a:rPr lang="de-DE" sz="1400" dirty="0" smtClean="0"/>
              <a:t>Quelle: Sternenpark Schwäbische Alb</a:t>
            </a:r>
            <a:endParaRPr lang="de-DE" sz="1400" dirty="0"/>
          </a:p>
        </p:txBody>
      </p:sp>
    </p:spTree>
    <p:extLst>
      <p:ext uri="{BB962C8B-B14F-4D97-AF65-F5344CB8AC3E}">
        <p14:creationId xmlns:p14="http://schemas.microsoft.com/office/powerpoint/2010/main" val="8991538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707886"/>
          </a:xfrm>
          <a:prstGeom prst="rect">
            <a:avLst/>
          </a:prstGeom>
          <a:noFill/>
          <a:ln w="6350">
            <a:noFill/>
          </a:ln>
        </p:spPr>
        <p:txBody>
          <a:bodyPr wrap="square" rtlCol="0">
            <a:spAutoFit/>
          </a:bodyPr>
          <a:lstStyle/>
          <a:p>
            <a:r>
              <a:rPr lang="de-DE" sz="2000" dirty="0" smtClean="0"/>
              <a:t>Vermeidung:</a:t>
            </a:r>
          </a:p>
          <a:p>
            <a:endParaRPr lang="de-DE" sz="2000" dirty="0"/>
          </a:p>
        </p:txBody>
      </p:sp>
      <p:pic>
        <p:nvPicPr>
          <p:cNvPr id="5" name="Picture 4" descr="D:\Bilder\Bilder 2019\Nacht\DSC03834a_Oberndorf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7069" y="1258347"/>
            <a:ext cx="5049862" cy="3318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005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707886"/>
          </a:xfrm>
          <a:prstGeom prst="rect">
            <a:avLst/>
          </a:prstGeom>
          <a:noFill/>
          <a:ln w="6350">
            <a:noFill/>
          </a:ln>
        </p:spPr>
        <p:txBody>
          <a:bodyPr wrap="square" rtlCol="0">
            <a:spAutoFit/>
          </a:bodyPr>
          <a:lstStyle/>
          <a:p>
            <a:r>
              <a:rPr lang="de-DE" sz="2000" dirty="0" smtClean="0"/>
              <a:t>Vermeidung:</a:t>
            </a:r>
          </a:p>
          <a:p>
            <a:endParaRPr lang="de-DE" sz="20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327676"/>
            <a:ext cx="3744416" cy="2912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5724128" y="4296727"/>
            <a:ext cx="3182025" cy="307777"/>
          </a:xfrm>
          <a:prstGeom prst="rect">
            <a:avLst/>
          </a:prstGeom>
          <a:noFill/>
        </p:spPr>
        <p:txBody>
          <a:bodyPr wrap="none" rtlCol="0">
            <a:spAutoFit/>
          </a:bodyPr>
          <a:lstStyle/>
          <a:p>
            <a:r>
              <a:rPr lang="de-DE" sz="1400" dirty="0" smtClean="0"/>
              <a:t>Quelle: Sternenpark Schwäbische Alb</a:t>
            </a:r>
            <a:endParaRPr lang="de-DE" sz="1400" dirty="0"/>
          </a:p>
        </p:txBody>
      </p:sp>
    </p:spTree>
    <p:extLst>
      <p:ext uri="{BB962C8B-B14F-4D97-AF65-F5344CB8AC3E}">
        <p14:creationId xmlns:p14="http://schemas.microsoft.com/office/powerpoint/2010/main" val="15835459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707886"/>
          </a:xfrm>
          <a:prstGeom prst="rect">
            <a:avLst/>
          </a:prstGeom>
          <a:noFill/>
          <a:ln w="6350">
            <a:noFill/>
          </a:ln>
        </p:spPr>
        <p:txBody>
          <a:bodyPr wrap="square" rtlCol="0">
            <a:spAutoFit/>
          </a:bodyPr>
          <a:lstStyle/>
          <a:p>
            <a:r>
              <a:rPr lang="de-DE" sz="2000" dirty="0" smtClean="0"/>
              <a:t>Vermeidung:</a:t>
            </a:r>
          </a:p>
          <a:p>
            <a:endParaRPr lang="de-DE" sz="2000" dirty="0"/>
          </a:p>
        </p:txBody>
      </p:sp>
      <p:pic>
        <p:nvPicPr>
          <p:cNvPr id="15362" name="Picture 2" descr="D:\Siggi\Astronomie\Lichtverschmutzung\Vergleich-2015---201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0000"/>
          <a:stretch/>
        </p:blipFill>
        <p:spPr bwMode="auto">
          <a:xfrm>
            <a:off x="1187625" y="1422844"/>
            <a:ext cx="7632847" cy="2544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1380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707886"/>
          </a:xfrm>
          <a:prstGeom prst="rect">
            <a:avLst/>
          </a:prstGeom>
          <a:noFill/>
          <a:ln w="6350">
            <a:noFill/>
          </a:ln>
        </p:spPr>
        <p:txBody>
          <a:bodyPr wrap="square" rtlCol="0">
            <a:spAutoFit/>
          </a:bodyPr>
          <a:lstStyle/>
          <a:p>
            <a:r>
              <a:rPr lang="de-DE" sz="2000" dirty="0" smtClean="0"/>
              <a:t>Vermeidung:</a:t>
            </a:r>
          </a:p>
          <a:p>
            <a:endParaRPr lang="de-DE" sz="2000" dirty="0"/>
          </a:p>
        </p:txBody>
      </p:sp>
      <p:pic>
        <p:nvPicPr>
          <p:cNvPr id="5" name="Picture 3" descr="D:\ahae\eigen\ppt\ida_ppt\CIMG21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63" y="1379740"/>
            <a:ext cx="1300490" cy="15713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D:\ahae\eigen\ppt\ida_ppt\CIMG13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379740"/>
            <a:ext cx="1373346" cy="15765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5" descr="D:\ahae\eigen\ppt\ida_ppt\CIMG187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347614"/>
            <a:ext cx="1483214" cy="16163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1" descr="D:\ahae\eigen\ppt\ida_ppt\100400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2850" y="3221724"/>
            <a:ext cx="1004577" cy="133943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Grafik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33456" y="3219822"/>
            <a:ext cx="1113025" cy="13413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38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8385" y="3219822"/>
            <a:ext cx="1167619" cy="12949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 name="Gerade Verbindung 2"/>
          <p:cNvCxnSpPr/>
          <p:nvPr/>
        </p:nvCxnSpPr>
        <p:spPr>
          <a:xfrm flipV="1">
            <a:off x="2845808" y="3219822"/>
            <a:ext cx="3979967" cy="122413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2845808" y="3219822"/>
            <a:ext cx="4102456" cy="129614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hteck 11"/>
          <p:cNvSpPr/>
          <p:nvPr/>
        </p:nvSpPr>
        <p:spPr>
          <a:xfrm>
            <a:off x="7236296" y="4131612"/>
            <a:ext cx="1576650" cy="323165"/>
          </a:xfrm>
          <a:prstGeom prst="rect">
            <a:avLst/>
          </a:prstGeom>
        </p:spPr>
        <p:txBody>
          <a:bodyPr wrap="none">
            <a:spAutoFit/>
          </a:bodyPr>
          <a:lstStyle/>
          <a:p>
            <a:r>
              <a:rPr lang="de-DE" sz="1500" dirty="0" smtClean="0"/>
              <a:t>Quelle  </a:t>
            </a:r>
            <a:r>
              <a:rPr lang="de-DE" sz="1500" dirty="0"/>
              <a:t>A. Hänel</a:t>
            </a:r>
          </a:p>
        </p:txBody>
      </p:sp>
    </p:spTree>
    <p:extLst>
      <p:ext uri="{BB962C8B-B14F-4D97-AF65-F5344CB8AC3E}">
        <p14:creationId xmlns:p14="http://schemas.microsoft.com/office/powerpoint/2010/main" val="5671814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707886"/>
          </a:xfrm>
          <a:prstGeom prst="rect">
            <a:avLst/>
          </a:prstGeom>
          <a:noFill/>
          <a:ln w="6350">
            <a:noFill/>
          </a:ln>
        </p:spPr>
        <p:txBody>
          <a:bodyPr wrap="square" rtlCol="0">
            <a:spAutoFit/>
          </a:bodyPr>
          <a:lstStyle/>
          <a:p>
            <a:r>
              <a:rPr lang="de-DE" sz="2000" dirty="0" smtClean="0"/>
              <a:t>Vermeidung:</a:t>
            </a:r>
          </a:p>
          <a:p>
            <a:endParaRPr lang="de-DE" sz="2000"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3236"/>
          <a:stretch/>
        </p:blipFill>
        <p:spPr bwMode="auto">
          <a:xfrm>
            <a:off x="2249531" y="1269509"/>
            <a:ext cx="4482709" cy="3365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6732240" y="3988949"/>
            <a:ext cx="2221634" cy="461665"/>
          </a:xfrm>
          <a:prstGeom prst="rect">
            <a:avLst/>
          </a:prstGeom>
          <a:noFill/>
        </p:spPr>
        <p:txBody>
          <a:bodyPr wrap="none" rtlCol="0">
            <a:spAutoFit/>
          </a:bodyPr>
          <a:lstStyle/>
          <a:p>
            <a:r>
              <a:rPr lang="de-DE" sz="1200" dirty="0" smtClean="0"/>
              <a:t>Quelle: </a:t>
            </a:r>
            <a:br>
              <a:rPr lang="de-DE" sz="1200" dirty="0" smtClean="0"/>
            </a:br>
            <a:r>
              <a:rPr lang="de-DE" sz="1200" dirty="0" smtClean="0"/>
              <a:t>Sternenpark Schwäbische Alb</a:t>
            </a:r>
            <a:endParaRPr lang="de-DE" sz="1200" dirty="0"/>
          </a:p>
        </p:txBody>
      </p:sp>
    </p:spTree>
    <p:extLst>
      <p:ext uri="{BB962C8B-B14F-4D97-AF65-F5344CB8AC3E}">
        <p14:creationId xmlns:p14="http://schemas.microsoft.com/office/powerpoint/2010/main" val="5346579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707886"/>
          </a:xfrm>
          <a:prstGeom prst="rect">
            <a:avLst/>
          </a:prstGeom>
          <a:noFill/>
          <a:ln w="6350">
            <a:noFill/>
          </a:ln>
        </p:spPr>
        <p:txBody>
          <a:bodyPr wrap="square" rtlCol="0">
            <a:spAutoFit/>
          </a:bodyPr>
          <a:lstStyle/>
          <a:p>
            <a:r>
              <a:rPr lang="de-DE" sz="2000" dirty="0" smtClean="0"/>
              <a:t>Vermeidung:</a:t>
            </a:r>
          </a:p>
          <a:p>
            <a:endParaRPr lang="de-DE" sz="2000" dirty="0"/>
          </a:p>
        </p:txBody>
      </p:sp>
      <p:sp>
        <p:nvSpPr>
          <p:cNvPr id="5" name="Textfeld 4"/>
          <p:cNvSpPr txBox="1"/>
          <p:nvPr/>
        </p:nvSpPr>
        <p:spPr>
          <a:xfrm>
            <a:off x="6330539" y="4003487"/>
            <a:ext cx="2221634" cy="461665"/>
          </a:xfrm>
          <a:prstGeom prst="rect">
            <a:avLst/>
          </a:prstGeom>
          <a:noFill/>
        </p:spPr>
        <p:txBody>
          <a:bodyPr wrap="none" rtlCol="0">
            <a:spAutoFit/>
          </a:bodyPr>
          <a:lstStyle/>
          <a:p>
            <a:r>
              <a:rPr lang="de-DE" sz="1200" dirty="0" smtClean="0"/>
              <a:t>Quelle: </a:t>
            </a:r>
            <a:br>
              <a:rPr lang="de-DE" sz="1200" dirty="0" smtClean="0"/>
            </a:br>
            <a:r>
              <a:rPr lang="de-DE" sz="1200" dirty="0" smtClean="0"/>
              <a:t>Sternenpark Schwäbische Alb</a:t>
            </a:r>
            <a:endParaRPr lang="de-DE" sz="1200"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73" b="50330"/>
          <a:stretch/>
        </p:blipFill>
        <p:spPr bwMode="auto">
          <a:xfrm>
            <a:off x="1187624" y="1320989"/>
            <a:ext cx="3691925" cy="2682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63" t="51478"/>
          <a:stretch/>
        </p:blipFill>
        <p:spPr bwMode="auto">
          <a:xfrm>
            <a:off x="4912307" y="1320989"/>
            <a:ext cx="3639866" cy="2667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5933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400110"/>
          </a:xfrm>
          <a:prstGeom prst="rect">
            <a:avLst/>
          </a:prstGeom>
          <a:noFill/>
          <a:ln w="6350">
            <a:noFill/>
          </a:ln>
        </p:spPr>
        <p:txBody>
          <a:bodyPr wrap="square" rtlCol="0">
            <a:spAutoFit/>
          </a:bodyPr>
          <a:lstStyle/>
          <a:p>
            <a:r>
              <a:rPr lang="de-DE" sz="2000" dirty="0" smtClean="0"/>
              <a:t>Vermeidung (Zusammenfassung):</a:t>
            </a:r>
            <a:endParaRPr lang="de-DE" sz="2000" dirty="0"/>
          </a:p>
        </p:txBody>
      </p:sp>
      <p:sp>
        <p:nvSpPr>
          <p:cNvPr id="2" name="Rechteck 1"/>
          <p:cNvSpPr/>
          <p:nvPr/>
        </p:nvSpPr>
        <p:spPr>
          <a:xfrm>
            <a:off x="1187624" y="1457053"/>
            <a:ext cx="7704856" cy="2800767"/>
          </a:xfrm>
          <a:prstGeom prst="rect">
            <a:avLst/>
          </a:prstGeom>
        </p:spPr>
        <p:txBody>
          <a:bodyPr wrap="square">
            <a:spAutoFit/>
          </a:bodyPr>
          <a:lstStyle/>
          <a:p>
            <a:pPr marL="285750" lvl="0" indent="-285750">
              <a:spcBef>
                <a:spcPts val="600"/>
              </a:spcBef>
              <a:buFont typeface="Arial" panose="020B0604020202020204" pitchFamily="34" charset="0"/>
              <a:buChar char="•"/>
            </a:pPr>
            <a:r>
              <a:rPr lang="de-DE" sz="1600" dirty="0"/>
              <a:t>Insektenfreundliche Leuchtmittel einsetzen, nur so hell als nötig, </a:t>
            </a:r>
            <a:r>
              <a:rPr lang="de-DE" sz="1600" dirty="0" smtClean="0"/>
              <a:t/>
            </a:r>
            <a:br>
              <a:rPr lang="de-DE" sz="1600" dirty="0" smtClean="0"/>
            </a:br>
            <a:r>
              <a:rPr lang="de-DE" sz="1600" dirty="0" smtClean="0"/>
              <a:t>kein </a:t>
            </a:r>
            <a:r>
              <a:rPr lang="de-DE" sz="1600" dirty="0"/>
              <a:t>blaugrelles Licht verwenden.</a:t>
            </a:r>
          </a:p>
          <a:p>
            <a:pPr marL="285750" lvl="0" indent="-285750">
              <a:spcBef>
                <a:spcPts val="600"/>
              </a:spcBef>
              <a:buFont typeface="Arial" panose="020B0604020202020204" pitchFamily="34" charset="0"/>
              <a:buChar char="•"/>
            </a:pPr>
            <a:r>
              <a:rPr lang="de-DE" sz="1600" dirty="0"/>
              <a:t>Strahler in möglichst niedriger Höhe montieren um eine weitläufige Abstrahlung zu vermeiden.</a:t>
            </a:r>
          </a:p>
          <a:p>
            <a:pPr marL="285750" lvl="0" indent="-285750">
              <a:spcBef>
                <a:spcPts val="600"/>
              </a:spcBef>
              <a:buFont typeface="Arial" panose="020B0604020202020204" pitchFamily="34" charset="0"/>
              <a:buChar char="•"/>
            </a:pPr>
            <a:r>
              <a:rPr lang="de-DE" sz="1600" dirty="0"/>
              <a:t>Geschlossene Lampen verwenden, damit Insekten nicht eindringen können.</a:t>
            </a:r>
          </a:p>
          <a:p>
            <a:pPr marL="285750" lvl="0" indent="-285750">
              <a:spcBef>
                <a:spcPts val="600"/>
              </a:spcBef>
              <a:buFont typeface="Arial" panose="020B0604020202020204" pitchFamily="34" charset="0"/>
              <a:buChar char="•"/>
            </a:pPr>
            <a:r>
              <a:rPr lang="de-DE" sz="1600" dirty="0"/>
              <a:t>Lampen und Gehäuse verwenden, die nicht </a:t>
            </a:r>
            <a:r>
              <a:rPr lang="de-DE" sz="1600" dirty="0" smtClean="0"/>
              <a:t>heiß </a:t>
            </a:r>
            <a:r>
              <a:rPr lang="de-DE" sz="1600" dirty="0"/>
              <a:t>werden.</a:t>
            </a:r>
          </a:p>
          <a:p>
            <a:pPr marL="285750" lvl="0" indent="-285750">
              <a:spcBef>
                <a:spcPts val="600"/>
              </a:spcBef>
              <a:buFont typeface="Arial" panose="020B0604020202020204" pitchFamily="34" charset="0"/>
              <a:buChar char="•"/>
            </a:pPr>
            <a:r>
              <a:rPr lang="de-DE" sz="1600" dirty="0"/>
              <a:t>Lampen mit Zeitschaltuhr oder Bewegungsmelder versehen.</a:t>
            </a:r>
          </a:p>
          <a:p>
            <a:pPr marL="285750" lvl="0" indent="-285750">
              <a:spcBef>
                <a:spcPts val="600"/>
              </a:spcBef>
              <a:buFont typeface="Arial" panose="020B0604020202020204" pitchFamily="34" charset="0"/>
              <a:buChar char="•"/>
            </a:pPr>
            <a:r>
              <a:rPr lang="de-DE" sz="1600" dirty="0"/>
              <a:t>Außenbeleuchtung sparsam verwenden.</a:t>
            </a:r>
          </a:p>
          <a:p>
            <a:pPr marL="285750" lvl="0" indent="-285750">
              <a:spcBef>
                <a:spcPts val="600"/>
              </a:spcBef>
              <a:buFont typeface="Arial" panose="020B0604020202020204" pitchFamily="34" charset="0"/>
              <a:buChar char="•"/>
            </a:pPr>
            <a:r>
              <a:rPr lang="de-DE" sz="1600" dirty="0"/>
              <a:t>Beleuchtung so montieren, dass von oben nach unten geleuchtet wird</a:t>
            </a:r>
            <a:r>
              <a:rPr lang="de-DE" dirty="0"/>
              <a:t>.</a:t>
            </a:r>
          </a:p>
        </p:txBody>
      </p:sp>
    </p:spTree>
    <p:extLst>
      <p:ext uri="{BB962C8B-B14F-4D97-AF65-F5344CB8AC3E}">
        <p14:creationId xmlns:p14="http://schemas.microsoft.com/office/powerpoint/2010/main" val="21892791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187624" y="1347614"/>
            <a:ext cx="6768752" cy="400110"/>
          </a:xfrm>
          <a:prstGeom prst="rect">
            <a:avLst/>
          </a:prstGeom>
          <a:noFill/>
          <a:ln w="6350">
            <a:noFill/>
          </a:ln>
        </p:spPr>
        <p:txBody>
          <a:bodyPr wrap="square" rtlCol="0">
            <a:spAutoFit/>
          </a:bodyPr>
          <a:lstStyle/>
          <a:p>
            <a:r>
              <a:rPr lang="de-DE" sz="2000" dirty="0" smtClean="0"/>
              <a:t>Indikator hierfür:</a:t>
            </a:r>
            <a:endParaRPr lang="de-DE" sz="2000" dirty="0"/>
          </a:p>
        </p:txBody>
      </p:sp>
      <p:pic>
        <p:nvPicPr>
          <p:cNvPr id="229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715766"/>
            <a:ext cx="6135737" cy="16870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3" y="1518565"/>
            <a:ext cx="2304256" cy="17093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1630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707886"/>
          </a:xfrm>
          <a:prstGeom prst="rect">
            <a:avLst/>
          </a:prstGeom>
          <a:noFill/>
          <a:ln w="6350">
            <a:noFill/>
          </a:ln>
        </p:spPr>
        <p:txBody>
          <a:bodyPr wrap="square" rtlCol="0">
            <a:spAutoFit/>
          </a:bodyPr>
          <a:lstStyle/>
          <a:p>
            <a:r>
              <a:rPr lang="de-DE" sz="2000" dirty="0" smtClean="0"/>
              <a:t>Auswirkung auf Mensch und Tier:</a:t>
            </a:r>
          </a:p>
          <a:p>
            <a:endParaRPr lang="de-DE" sz="20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347614"/>
            <a:ext cx="4968552" cy="3214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60386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707886"/>
          </a:xfrm>
          <a:prstGeom prst="rect">
            <a:avLst/>
          </a:prstGeom>
          <a:noFill/>
          <a:ln w="6350">
            <a:noFill/>
          </a:ln>
        </p:spPr>
        <p:txBody>
          <a:bodyPr wrap="square" rtlCol="0">
            <a:spAutoFit/>
          </a:bodyPr>
          <a:lstStyle/>
          <a:p>
            <a:r>
              <a:rPr lang="de-DE" sz="2000" dirty="0" smtClean="0"/>
              <a:t>Auswirkung auf Mensch und Tier:</a:t>
            </a:r>
          </a:p>
          <a:p>
            <a:endParaRPr lang="de-DE" sz="2000" dirty="0"/>
          </a:p>
        </p:txBody>
      </p:sp>
      <p:sp>
        <p:nvSpPr>
          <p:cNvPr id="5" name="Rechteck 4"/>
          <p:cNvSpPr/>
          <p:nvPr/>
        </p:nvSpPr>
        <p:spPr>
          <a:xfrm>
            <a:off x="1195082" y="1468398"/>
            <a:ext cx="7049325" cy="3046988"/>
          </a:xfrm>
          <a:prstGeom prst="rect">
            <a:avLst/>
          </a:prstGeom>
        </p:spPr>
        <p:txBody>
          <a:bodyPr wrap="square">
            <a:spAutoFit/>
          </a:bodyPr>
          <a:lstStyle/>
          <a:p>
            <a:r>
              <a:rPr lang="de-DE" sz="1600" b="1" dirty="0"/>
              <a:t>Auswirkungen auf den </a:t>
            </a:r>
            <a:r>
              <a:rPr lang="de-DE" sz="1600" b="1" dirty="0" smtClean="0"/>
              <a:t>Menschen</a:t>
            </a:r>
          </a:p>
          <a:p>
            <a:endParaRPr lang="de-DE" sz="1600" b="1" dirty="0"/>
          </a:p>
          <a:p>
            <a:pPr marL="285750" indent="-285750">
              <a:buFontTx/>
              <a:buChar char="-"/>
            </a:pPr>
            <a:r>
              <a:rPr lang="de-DE" sz="1600" dirty="0" smtClean="0"/>
              <a:t>Unterdrückung der Produktion </a:t>
            </a:r>
            <a:r>
              <a:rPr lang="de-DE" sz="1600" dirty="0"/>
              <a:t>des „Schlafhormons“ </a:t>
            </a:r>
            <a:r>
              <a:rPr lang="de-DE" sz="1600" dirty="0" smtClean="0"/>
              <a:t>Melatonin</a:t>
            </a:r>
          </a:p>
          <a:p>
            <a:pPr marL="285750" indent="-285750">
              <a:buFontTx/>
              <a:buChar char="-"/>
            </a:pPr>
            <a:endParaRPr lang="de-DE" sz="1600" dirty="0" smtClean="0"/>
          </a:p>
          <a:p>
            <a:pPr marL="285750" indent="-285750">
              <a:buFontTx/>
              <a:buChar char="-"/>
            </a:pPr>
            <a:r>
              <a:rPr lang="de-DE" sz="1600" dirty="0" smtClean="0"/>
              <a:t>Blendung und damit Einschränkung der Sehfähigkeit</a:t>
            </a:r>
            <a:br>
              <a:rPr lang="de-DE" sz="1600" dirty="0" smtClean="0"/>
            </a:br>
            <a:endParaRPr lang="de-DE" sz="1600" dirty="0" smtClean="0"/>
          </a:p>
          <a:p>
            <a:pPr marL="285750" indent="-285750">
              <a:buFontTx/>
              <a:buChar char="-"/>
            </a:pPr>
            <a:r>
              <a:rPr lang="de-DE" sz="1600" dirty="0" smtClean="0"/>
              <a:t>Schlechter Schlaf durch Helligkeit</a:t>
            </a:r>
            <a:br>
              <a:rPr lang="de-DE" sz="1600" dirty="0" smtClean="0"/>
            </a:br>
            <a:endParaRPr lang="de-DE" sz="1600" dirty="0" smtClean="0"/>
          </a:p>
          <a:p>
            <a:pPr marL="285750" indent="-285750">
              <a:buFontTx/>
              <a:buChar char="-"/>
            </a:pPr>
            <a:r>
              <a:rPr lang="de-DE" sz="1600" dirty="0" smtClean="0"/>
              <a:t>Kulturgut Sternenhimmel verschwindet</a:t>
            </a:r>
          </a:p>
          <a:p>
            <a:pPr marL="285750" indent="-285750">
              <a:buFontTx/>
              <a:buChar char="-"/>
            </a:pPr>
            <a:endParaRPr lang="de-DE" sz="1600" dirty="0"/>
          </a:p>
          <a:p>
            <a:pPr marL="285750" indent="-285750">
              <a:buFontTx/>
              <a:buChar char="-"/>
            </a:pPr>
            <a:r>
              <a:rPr lang="de-DE" sz="1600" dirty="0" smtClean="0"/>
              <a:t>Unnötiger Energieverbrauch</a:t>
            </a:r>
          </a:p>
          <a:p>
            <a:endParaRPr lang="de-DE" sz="1600" dirty="0"/>
          </a:p>
        </p:txBody>
      </p:sp>
    </p:spTree>
    <p:extLst>
      <p:ext uri="{BB962C8B-B14F-4D97-AF65-F5344CB8AC3E}">
        <p14:creationId xmlns:p14="http://schemas.microsoft.com/office/powerpoint/2010/main" val="15912599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707886"/>
          </a:xfrm>
          <a:prstGeom prst="rect">
            <a:avLst/>
          </a:prstGeom>
          <a:noFill/>
          <a:ln w="6350">
            <a:noFill/>
          </a:ln>
        </p:spPr>
        <p:txBody>
          <a:bodyPr wrap="square" rtlCol="0">
            <a:spAutoFit/>
          </a:bodyPr>
          <a:lstStyle/>
          <a:p>
            <a:r>
              <a:rPr lang="de-DE" sz="2000" dirty="0" smtClean="0"/>
              <a:t>Auswirkung auf Mensch und Tier:</a:t>
            </a:r>
          </a:p>
          <a:p>
            <a:endParaRPr lang="de-DE" sz="2000" dirty="0"/>
          </a:p>
        </p:txBody>
      </p:sp>
      <p:sp>
        <p:nvSpPr>
          <p:cNvPr id="5" name="Rechteck 4"/>
          <p:cNvSpPr/>
          <p:nvPr/>
        </p:nvSpPr>
        <p:spPr>
          <a:xfrm>
            <a:off x="1195082" y="1468398"/>
            <a:ext cx="7049325" cy="3600986"/>
          </a:xfrm>
          <a:prstGeom prst="rect">
            <a:avLst/>
          </a:prstGeom>
        </p:spPr>
        <p:txBody>
          <a:bodyPr wrap="square">
            <a:spAutoFit/>
          </a:bodyPr>
          <a:lstStyle/>
          <a:p>
            <a:r>
              <a:rPr lang="de-DE" sz="1600" b="1" dirty="0"/>
              <a:t>Auswirkungen auf Tiere, Vögel</a:t>
            </a:r>
            <a:r>
              <a:rPr lang="de-DE" sz="1600" b="1" dirty="0" smtClean="0"/>
              <a:t>:</a:t>
            </a:r>
          </a:p>
          <a:p>
            <a:endParaRPr lang="de-DE" sz="1600" b="1" dirty="0"/>
          </a:p>
          <a:p>
            <a:pPr marL="285750" indent="-285750">
              <a:buFontTx/>
              <a:buChar char="-"/>
            </a:pPr>
            <a:r>
              <a:rPr lang="de-DE" sz="1600" dirty="0"/>
              <a:t>Orientierung von nachtaktiven Vögeln wird </a:t>
            </a:r>
            <a:r>
              <a:rPr lang="de-DE" sz="1600" dirty="0" smtClean="0"/>
              <a:t>gestört</a:t>
            </a:r>
            <a:br>
              <a:rPr lang="de-DE" sz="1600" dirty="0" smtClean="0"/>
            </a:br>
            <a:endParaRPr lang="de-DE" sz="1600" dirty="0" smtClean="0"/>
          </a:p>
          <a:p>
            <a:pPr marL="285750" indent="-285750">
              <a:buFontTx/>
              <a:buChar char="-"/>
            </a:pPr>
            <a:r>
              <a:rPr lang="de-DE" sz="1600" dirty="0" smtClean="0"/>
              <a:t>Kollision von Vögeln </a:t>
            </a:r>
            <a:r>
              <a:rPr lang="de-DE" sz="1600" dirty="0"/>
              <a:t>nachts mit beleuchteten </a:t>
            </a:r>
            <a:r>
              <a:rPr lang="de-DE" sz="1600" dirty="0" smtClean="0"/>
              <a:t>Hochhäusern</a:t>
            </a:r>
            <a:br>
              <a:rPr lang="de-DE" sz="1600" dirty="0" smtClean="0"/>
            </a:br>
            <a:endParaRPr lang="de-DE" sz="1600" dirty="0" smtClean="0"/>
          </a:p>
          <a:p>
            <a:pPr marL="285750" indent="-285750">
              <a:buFontTx/>
              <a:buChar char="-"/>
            </a:pPr>
            <a:r>
              <a:rPr lang="de-DE" sz="1600" dirty="0" smtClean="0"/>
              <a:t>Ablenkung von Zugvögel (fliegen Umwege)</a:t>
            </a:r>
            <a:br>
              <a:rPr lang="de-DE" sz="1600" dirty="0" smtClean="0"/>
            </a:br>
            <a:endParaRPr lang="de-DE" sz="1600" dirty="0" smtClean="0"/>
          </a:p>
          <a:p>
            <a:pPr marL="285750" indent="-285750">
              <a:buFontTx/>
              <a:buChar char="-"/>
            </a:pPr>
            <a:r>
              <a:rPr lang="de-DE" sz="1600" dirty="0" smtClean="0"/>
              <a:t>Weibliche </a:t>
            </a:r>
            <a:r>
              <a:rPr lang="de-DE" sz="1600" dirty="0"/>
              <a:t>Blaumeisen beginnen </a:t>
            </a:r>
            <a:r>
              <a:rPr lang="de-DE" sz="1600" dirty="0" smtClean="0"/>
              <a:t>bei Licht früher </a:t>
            </a:r>
            <a:r>
              <a:rPr lang="de-DE" sz="1600" dirty="0"/>
              <a:t>mit dem Brutgeschäft</a:t>
            </a:r>
            <a:endParaRPr lang="de-DE" sz="1600" dirty="0" smtClean="0"/>
          </a:p>
          <a:p>
            <a:r>
              <a:rPr lang="de-DE" sz="1200" dirty="0" smtClean="0"/>
              <a:t>	Die </a:t>
            </a:r>
            <a:r>
              <a:rPr lang="de-DE" sz="1200" dirty="0"/>
              <a:t>verfrühte Eiablage kann für den Meisen-Nachwuchs kritisch werden, </a:t>
            </a:r>
            <a:r>
              <a:rPr lang="de-DE" sz="1200" dirty="0" smtClean="0"/>
              <a:t/>
            </a:r>
            <a:br>
              <a:rPr lang="de-DE" sz="1200" dirty="0" smtClean="0"/>
            </a:br>
            <a:r>
              <a:rPr lang="de-DE" sz="1200" dirty="0" smtClean="0"/>
              <a:t>	wenn </a:t>
            </a:r>
            <a:r>
              <a:rPr lang="de-DE" sz="1200" dirty="0"/>
              <a:t>die Phase des höchsten Nahrungsbedarfs nicht mehr mit dem Zeitpunkt </a:t>
            </a:r>
            <a:r>
              <a:rPr lang="de-DE" sz="1200" dirty="0" smtClean="0"/>
              <a:t/>
            </a:r>
            <a:br>
              <a:rPr lang="de-DE" sz="1200" dirty="0" smtClean="0"/>
            </a:br>
            <a:r>
              <a:rPr lang="de-DE" sz="1200" dirty="0" smtClean="0"/>
              <a:t>	der </a:t>
            </a:r>
            <a:r>
              <a:rPr lang="de-DE" sz="1200" dirty="0"/>
              <a:t>maximalen Nahrungsverfügbarkeit übereinstimmt </a:t>
            </a:r>
            <a:r>
              <a:rPr lang="de-DE" sz="1200" dirty="0" smtClean="0"/>
              <a:t> </a:t>
            </a:r>
            <a:r>
              <a:rPr lang="de-DE" sz="1000" dirty="0" smtClean="0"/>
              <a:t>	(</a:t>
            </a:r>
            <a:r>
              <a:rPr lang="de-DE" sz="1000" dirty="0"/>
              <a:t>Quelle: Max-Planck-Gesellschaft). </a:t>
            </a:r>
          </a:p>
          <a:p>
            <a:pPr marL="285750" indent="-285750">
              <a:buFontTx/>
              <a:buChar char="-"/>
            </a:pPr>
            <a:endParaRPr lang="de-DE" sz="1600" dirty="0"/>
          </a:p>
          <a:p>
            <a:pPr marL="285750" indent="-285750">
              <a:buFontTx/>
              <a:buChar char="-"/>
            </a:pPr>
            <a:endParaRPr lang="de-DE" sz="1600" dirty="0" smtClean="0"/>
          </a:p>
          <a:p>
            <a:endParaRPr lang="de-DE" sz="1600" dirty="0"/>
          </a:p>
        </p:txBody>
      </p:sp>
      <p:pic>
        <p:nvPicPr>
          <p:cNvPr id="6" name="Picture 3" descr="D:\Siggi\Astronomie\Lichtverschmutzung\2019\Goellsdorf-Basic-23-02-20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627534"/>
            <a:ext cx="2728847" cy="1819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9800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707886"/>
          </a:xfrm>
          <a:prstGeom prst="rect">
            <a:avLst/>
          </a:prstGeom>
          <a:noFill/>
          <a:ln w="6350">
            <a:noFill/>
          </a:ln>
        </p:spPr>
        <p:txBody>
          <a:bodyPr wrap="square" rtlCol="0">
            <a:spAutoFit/>
          </a:bodyPr>
          <a:lstStyle/>
          <a:p>
            <a:r>
              <a:rPr lang="de-DE" sz="2000" dirty="0" smtClean="0"/>
              <a:t>Auswirkung auf Mensch und Tier:</a:t>
            </a:r>
          </a:p>
          <a:p>
            <a:endParaRPr lang="de-DE" sz="2000" dirty="0"/>
          </a:p>
        </p:txBody>
      </p:sp>
      <p:sp>
        <p:nvSpPr>
          <p:cNvPr id="5" name="Rechteck 4"/>
          <p:cNvSpPr/>
          <p:nvPr/>
        </p:nvSpPr>
        <p:spPr>
          <a:xfrm>
            <a:off x="1195082" y="1468398"/>
            <a:ext cx="7049325" cy="3046988"/>
          </a:xfrm>
          <a:prstGeom prst="rect">
            <a:avLst/>
          </a:prstGeom>
        </p:spPr>
        <p:txBody>
          <a:bodyPr wrap="square">
            <a:spAutoFit/>
          </a:bodyPr>
          <a:lstStyle/>
          <a:p>
            <a:r>
              <a:rPr lang="de-DE" sz="1600" b="1" dirty="0"/>
              <a:t>Auswirkungen auf Tiere, </a:t>
            </a:r>
            <a:r>
              <a:rPr lang="de-DE" sz="1600" b="1" dirty="0" smtClean="0"/>
              <a:t>Insekten:</a:t>
            </a:r>
          </a:p>
          <a:p>
            <a:endParaRPr lang="de-DE" sz="1600" b="1" dirty="0"/>
          </a:p>
          <a:p>
            <a:pPr marL="285750" indent="-285750">
              <a:buFontTx/>
              <a:buChar char="-"/>
            </a:pPr>
            <a:r>
              <a:rPr lang="de-DE" sz="1600" dirty="0" smtClean="0"/>
              <a:t>Siehe Anfang des Vortrags</a:t>
            </a:r>
            <a:br>
              <a:rPr lang="de-DE" sz="1600" dirty="0" smtClean="0"/>
            </a:br>
            <a:endParaRPr lang="de-DE" sz="1600" dirty="0" smtClean="0"/>
          </a:p>
          <a:p>
            <a:pPr marL="285750" indent="-285750">
              <a:buFontTx/>
              <a:buChar char="-"/>
            </a:pPr>
            <a:r>
              <a:rPr lang="de-DE" sz="1600" dirty="0" smtClean="0"/>
              <a:t>Vor allem blaues Licht zieht Insekten an</a:t>
            </a:r>
            <a:br>
              <a:rPr lang="de-DE" sz="1600" dirty="0" smtClean="0"/>
            </a:br>
            <a:endParaRPr lang="de-DE" sz="1600" dirty="0" smtClean="0"/>
          </a:p>
          <a:p>
            <a:pPr marL="285750" indent="-285750">
              <a:buFontTx/>
              <a:buChar char="-"/>
            </a:pPr>
            <a:r>
              <a:rPr lang="de-DE" sz="1600" dirty="0" smtClean="0"/>
              <a:t>Insekten kreisen bis zur Erschöpfung um Lichter oder verbrennen</a:t>
            </a:r>
            <a:br>
              <a:rPr lang="de-DE" sz="1600" dirty="0" smtClean="0"/>
            </a:br>
            <a:endParaRPr lang="de-DE" sz="1600" dirty="0" smtClean="0"/>
          </a:p>
          <a:p>
            <a:pPr marL="285750" indent="-285750">
              <a:buFontTx/>
              <a:buChar char="-"/>
            </a:pPr>
            <a:r>
              <a:rPr lang="de-DE" sz="1600" dirty="0"/>
              <a:t>Nachtfaltern reicht </a:t>
            </a:r>
            <a:r>
              <a:rPr lang="de-DE" sz="1600" dirty="0" smtClean="0"/>
              <a:t>die </a:t>
            </a:r>
            <a:r>
              <a:rPr lang="de-DE" sz="1600" dirty="0"/>
              <a:t>geringe Helligkeit des Mondes von nur 0,002 bis 0,4 Lux für die Futter- und </a:t>
            </a:r>
            <a:r>
              <a:rPr lang="de-DE" sz="1600" dirty="0" smtClean="0"/>
              <a:t>Partnersuche</a:t>
            </a:r>
            <a:br>
              <a:rPr lang="de-DE" sz="1600" dirty="0" smtClean="0"/>
            </a:br>
            <a:endParaRPr lang="de-DE" sz="1600" dirty="0" smtClean="0"/>
          </a:p>
          <a:p>
            <a:endParaRPr lang="de-DE" sz="1600" dirty="0"/>
          </a:p>
        </p:txBody>
      </p:sp>
    </p:spTree>
    <p:extLst>
      <p:ext uri="{BB962C8B-B14F-4D97-AF65-F5344CB8AC3E}">
        <p14:creationId xmlns:p14="http://schemas.microsoft.com/office/powerpoint/2010/main" val="32521222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707886"/>
          </a:xfrm>
          <a:prstGeom prst="rect">
            <a:avLst/>
          </a:prstGeom>
          <a:noFill/>
          <a:ln w="6350">
            <a:noFill/>
          </a:ln>
        </p:spPr>
        <p:txBody>
          <a:bodyPr wrap="square" rtlCol="0">
            <a:spAutoFit/>
          </a:bodyPr>
          <a:lstStyle/>
          <a:p>
            <a:r>
              <a:rPr lang="de-DE" sz="2000" dirty="0" smtClean="0"/>
              <a:t>Auswirkung auf Mensch und Tier:</a:t>
            </a:r>
          </a:p>
          <a:p>
            <a:endParaRPr lang="de-DE" sz="2000" dirty="0"/>
          </a:p>
        </p:txBody>
      </p:sp>
      <p:sp>
        <p:nvSpPr>
          <p:cNvPr id="5" name="Rechteck 4"/>
          <p:cNvSpPr/>
          <p:nvPr/>
        </p:nvSpPr>
        <p:spPr>
          <a:xfrm>
            <a:off x="1195082" y="1468398"/>
            <a:ext cx="7049325" cy="1077218"/>
          </a:xfrm>
          <a:prstGeom prst="rect">
            <a:avLst/>
          </a:prstGeom>
        </p:spPr>
        <p:txBody>
          <a:bodyPr wrap="square">
            <a:spAutoFit/>
          </a:bodyPr>
          <a:lstStyle/>
          <a:p>
            <a:r>
              <a:rPr lang="de-DE" sz="1600" b="1" dirty="0"/>
              <a:t>Auswirkungen auf Tiere, </a:t>
            </a:r>
            <a:r>
              <a:rPr lang="de-DE" sz="1600" b="1" dirty="0" smtClean="0"/>
              <a:t>Fische:</a:t>
            </a:r>
          </a:p>
          <a:p>
            <a:endParaRPr lang="de-DE" sz="1600" b="1" dirty="0"/>
          </a:p>
          <a:p>
            <a:pPr marL="285750" indent="-285750">
              <a:buFontTx/>
              <a:buChar char="-"/>
            </a:pPr>
            <a:r>
              <a:rPr lang="de-DE" sz="1600" dirty="0" smtClean="0"/>
              <a:t>Beleuchtete Brücken werden zu unüberwindbaren Hindernisse für Fische</a:t>
            </a:r>
            <a:br>
              <a:rPr lang="de-DE" sz="1600" dirty="0" smtClean="0"/>
            </a:br>
            <a:r>
              <a:rPr lang="de-DE" sz="1600" dirty="0" smtClean="0"/>
              <a:t>Laichwanderung der Aale wird behindert</a:t>
            </a:r>
            <a:endParaRPr lang="de-DE" sz="1600" dirty="0"/>
          </a:p>
        </p:txBody>
      </p:sp>
      <p:sp>
        <p:nvSpPr>
          <p:cNvPr id="6" name="Rechteck 5"/>
          <p:cNvSpPr/>
          <p:nvPr/>
        </p:nvSpPr>
        <p:spPr>
          <a:xfrm>
            <a:off x="1195082" y="2787774"/>
            <a:ext cx="7049325" cy="1569660"/>
          </a:xfrm>
          <a:prstGeom prst="rect">
            <a:avLst/>
          </a:prstGeom>
        </p:spPr>
        <p:txBody>
          <a:bodyPr wrap="square">
            <a:spAutoFit/>
          </a:bodyPr>
          <a:lstStyle/>
          <a:p>
            <a:r>
              <a:rPr lang="de-DE" sz="1600" b="1" dirty="0"/>
              <a:t>Auswirkungen auf </a:t>
            </a:r>
            <a:r>
              <a:rPr lang="de-DE" sz="1600" b="1" dirty="0" smtClean="0"/>
              <a:t>Pflanzen:</a:t>
            </a:r>
          </a:p>
          <a:p>
            <a:endParaRPr lang="de-DE" sz="1600" b="1" dirty="0"/>
          </a:p>
          <a:p>
            <a:pPr marL="285750" indent="-285750">
              <a:buFontTx/>
              <a:buChar char="-"/>
            </a:pPr>
            <a:r>
              <a:rPr lang="de-DE" sz="1600" dirty="0" smtClean="0"/>
              <a:t>Beeinflussung Wachstum der Bäume</a:t>
            </a:r>
            <a:br>
              <a:rPr lang="de-DE" sz="1600" dirty="0" smtClean="0"/>
            </a:br>
            <a:r>
              <a:rPr lang="de-DE" sz="1600" dirty="0"/>
              <a:t>Laubbäume </a:t>
            </a:r>
            <a:r>
              <a:rPr lang="de-DE" sz="1600" dirty="0" smtClean="0"/>
              <a:t>verlieren im Herbst ihre Blätter später und werden</a:t>
            </a:r>
            <a:br>
              <a:rPr lang="de-DE" sz="1600" dirty="0" smtClean="0"/>
            </a:br>
            <a:r>
              <a:rPr lang="de-DE" sz="1600" dirty="0" smtClean="0"/>
              <a:t>anfälliger </a:t>
            </a:r>
            <a:r>
              <a:rPr lang="de-DE" sz="1600" dirty="0"/>
              <a:t>für </a:t>
            </a:r>
            <a:r>
              <a:rPr lang="de-DE" sz="1600" dirty="0" smtClean="0"/>
              <a:t>Frostschäden</a:t>
            </a:r>
            <a:br>
              <a:rPr lang="de-DE" sz="1600" dirty="0" smtClean="0"/>
            </a:br>
            <a:endParaRPr lang="de-DE" sz="1600" dirty="0"/>
          </a:p>
        </p:txBody>
      </p:sp>
    </p:spTree>
    <p:extLst>
      <p:ext uri="{BB962C8B-B14F-4D97-AF65-F5344CB8AC3E}">
        <p14:creationId xmlns:p14="http://schemas.microsoft.com/office/powerpoint/2010/main" val="25509986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400110"/>
          </a:xfrm>
          <a:prstGeom prst="rect">
            <a:avLst/>
          </a:prstGeom>
          <a:noFill/>
          <a:ln w="6350">
            <a:noFill/>
          </a:ln>
        </p:spPr>
        <p:txBody>
          <a:bodyPr wrap="square" rtlCol="0">
            <a:spAutoFit/>
          </a:bodyPr>
          <a:lstStyle/>
          <a:p>
            <a:pPr lvl="0">
              <a:spcBef>
                <a:spcPts val="600"/>
              </a:spcBef>
            </a:pPr>
            <a:r>
              <a:rPr lang="de-DE" sz="2000" dirty="0"/>
              <a:t>Gesetzliche Regelungen </a:t>
            </a:r>
          </a:p>
        </p:txBody>
      </p:sp>
      <p:sp>
        <p:nvSpPr>
          <p:cNvPr id="2" name="Rechteck 1"/>
          <p:cNvSpPr/>
          <p:nvPr/>
        </p:nvSpPr>
        <p:spPr>
          <a:xfrm>
            <a:off x="1259632" y="1345789"/>
            <a:ext cx="7200800" cy="3323987"/>
          </a:xfrm>
          <a:prstGeom prst="rect">
            <a:avLst/>
          </a:prstGeom>
        </p:spPr>
        <p:txBody>
          <a:bodyPr wrap="square">
            <a:spAutoFit/>
          </a:bodyPr>
          <a:lstStyle/>
          <a:p>
            <a:r>
              <a:rPr lang="de-DE" sz="1400" b="1" dirty="0" smtClean="0"/>
              <a:t>Bundes-Immissionsschutzgesetz </a:t>
            </a:r>
            <a:r>
              <a:rPr lang="de-DE" sz="1400" b="1" dirty="0"/>
              <a:t>- </a:t>
            </a:r>
            <a:r>
              <a:rPr lang="de-DE" sz="1400" b="1" dirty="0" smtClean="0"/>
              <a:t>BImSchG</a:t>
            </a:r>
            <a:r>
              <a:rPr lang="de-DE" sz="1400" b="1" dirty="0"/>
              <a:t/>
            </a:r>
            <a:br>
              <a:rPr lang="de-DE" sz="1400" b="1" dirty="0"/>
            </a:br>
            <a:r>
              <a:rPr lang="de-DE" sz="1400" b="1" dirty="0"/>
              <a:t>§ 3 Begriffsbestimmungen</a:t>
            </a:r>
          </a:p>
          <a:p>
            <a:pPr marL="228600" indent="-228600">
              <a:buAutoNum type="arabicParenBoth"/>
            </a:pPr>
            <a:r>
              <a:rPr lang="de-DE" sz="1400" dirty="0" smtClean="0"/>
              <a:t>Schädliche </a:t>
            </a:r>
            <a:r>
              <a:rPr lang="de-DE" sz="1400" dirty="0"/>
              <a:t>Umwelteinwirkungen im Sinne dieses Gesetzes sind Immissionen, die nach Art, Ausmaß oder Dauer geeignet sind, Gefahren, erhebliche Nachteile oder erhebliche Belästigungen für die Allgemeinheit oder die Nachbarschaft herbeizuführen</a:t>
            </a:r>
            <a:r>
              <a:rPr lang="de-DE" sz="1400" dirty="0" smtClean="0"/>
              <a:t>.</a:t>
            </a:r>
          </a:p>
          <a:p>
            <a:endParaRPr lang="de-DE" sz="1400" dirty="0"/>
          </a:p>
          <a:p>
            <a:r>
              <a:rPr lang="de-DE" sz="1400" dirty="0"/>
              <a:t>(2) </a:t>
            </a:r>
            <a:r>
              <a:rPr lang="de-DE" sz="1400" b="1" dirty="0"/>
              <a:t>Immissionen im Sinne dieses Gesetzes sind </a:t>
            </a:r>
            <a:r>
              <a:rPr lang="de-DE" sz="1400" dirty="0"/>
              <a:t>auf Menschen, Tiere und Pflanzen, den Boden, das Wasser, die Atmosphäre sowie Kultur- und sonstige Sachgüter einwirkende Luftverunreinigungen, Geräusche, Erschütterungen, </a:t>
            </a:r>
            <a:r>
              <a:rPr lang="de-DE" sz="1400" b="1" dirty="0"/>
              <a:t>Licht</a:t>
            </a:r>
            <a:r>
              <a:rPr lang="de-DE" sz="1400" dirty="0"/>
              <a:t>, Wärme, Strahlen und ähnliche Umwelteinwirkungen.</a:t>
            </a:r>
          </a:p>
          <a:p>
            <a:endParaRPr lang="de-DE" sz="1400" dirty="0" smtClean="0"/>
          </a:p>
          <a:p>
            <a:r>
              <a:rPr lang="de-DE" sz="1400" dirty="0" smtClean="0"/>
              <a:t>(</a:t>
            </a:r>
            <a:r>
              <a:rPr lang="de-DE" sz="1400" dirty="0"/>
              <a:t>3</a:t>
            </a:r>
            <a:r>
              <a:rPr lang="de-DE" sz="1400" b="1" dirty="0"/>
              <a:t>) Emissionen im Sinne dieses Gesetzes sind </a:t>
            </a:r>
            <a:r>
              <a:rPr lang="de-DE" sz="1400" dirty="0"/>
              <a:t>die von einer Anlage ausgehenden Luftverunreinigungen, Geräusche, Erschütterungen, </a:t>
            </a:r>
            <a:r>
              <a:rPr lang="de-DE" sz="1400" b="1" dirty="0"/>
              <a:t>Licht</a:t>
            </a:r>
            <a:r>
              <a:rPr lang="de-DE" sz="1400" dirty="0"/>
              <a:t>, Wärme, Strahlen und ähnlichen </a:t>
            </a:r>
            <a:r>
              <a:rPr lang="de-DE" sz="1400" dirty="0" smtClean="0"/>
              <a:t>Erscheinungen</a:t>
            </a:r>
            <a:r>
              <a:rPr lang="de-DE" sz="1400" dirty="0"/>
              <a:t> </a:t>
            </a:r>
            <a:r>
              <a:rPr lang="de-DE" sz="1400" dirty="0" smtClean="0"/>
              <a:t>…</a:t>
            </a:r>
            <a:endParaRPr lang="de-DE" sz="1400" dirty="0"/>
          </a:p>
        </p:txBody>
      </p:sp>
    </p:spTree>
    <p:extLst>
      <p:ext uri="{BB962C8B-B14F-4D97-AF65-F5344CB8AC3E}">
        <p14:creationId xmlns:p14="http://schemas.microsoft.com/office/powerpoint/2010/main" val="35849688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400110"/>
          </a:xfrm>
          <a:prstGeom prst="rect">
            <a:avLst/>
          </a:prstGeom>
          <a:noFill/>
          <a:ln w="6350">
            <a:noFill/>
          </a:ln>
        </p:spPr>
        <p:txBody>
          <a:bodyPr wrap="square" rtlCol="0">
            <a:spAutoFit/>
          </a:bodyPr>
          <a:lstStyle/>
          <a:p>
            <a:pPr lvl="0">
              <a:spcBef>
                <a:spcPts val="600"/>
              </a:spcBef>
            </a:pPr>
            <a:r>
              <a:rPr lang="de-DE" sz="2000" dirty="0"/>
              <a:t>Gesetzliche Regelungen </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315676"/>
            <a:ext cx="3816424" cy="210135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923678"/>
            <a:ext cx="3881340" cy="190414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1500" y="1279437"/>
            <a:ext cx="6767091" cy="295690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677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400110"/>
          </a:xfrm>
          <a:prstGeom prst="rect">
            <a:avLst/>
          </a:prstGeom>
          <a:noFill/>
          <a:ln w="6350">
            <a:noFill/>
          </a:ln>
        </p:spPr>
        <p:txBody>
          <a:bodyPr wrap="square" rtlCol="0">
            <a:spAutoFit/>
          </a:bodyPr>
          <a:lstStyle/>
          <a:p>
            <a:pPr lvl="0">
              <a:spcBef>
                <a:spcPts val="600"/>
              </a:spcBef>
            </a:pPr>
            <a:r>
              <a:rPr lang="de-DE" sz="2000" dirty="0"/>
              <a:t>Gesetzliche Regelungen </a:t>
            </a:r>
          </a:p>
        </p:txBody>
      </p:sp>
      <p:sp>
        <p:nvSpPr>
          <p:cNvPr id="2" name="Rechteck 1"/>
          <p:cNvSpPr/>
          <p:nvPr/>
        </p:nvSpPr>
        <p:spPr>
          <a:xfrm>
            <a:off x="1259632" y="1347614"/>
            <a:ext cx="7632848" cy="2308324"/>
          </a:xfrm>
          <a:prstGeom prst="rect">
            <a:avLst/>
          </a:prstGeom>
        </p:spPr>
        <p:txBody>
          <a:bodyPr wrap="square">
            <a:spAutoFit/>
          </a:bodyPr>
          <a:lstStyle/>
          <a:p>
            <a:r>
              <a:rPr lang="de-DE" sz="1600" b="1" dirty="0"/>
              <a:t>§ </a:t>
            </a:r>
            <a:r>
              <a:rPr lang="de-DE" sz="1600" b="1" dirty="0" smtClean="0"/>
              <a:t>1004 BGB</a:t>
            </a:r>
            <a:r>
              <a:rPr lang="de-DE" sz="1600" b="1" dirty="0"/>
              <a:t/>
            </a:r>
            <a:br>
              <a:rPr lang="de-DE" sz="1600" b="1" dirty="0"/>
            </a:br>
            <a:r>
              <a:rPr lang="de-DE" sz="1600" b="1" dirty="0"/>
              <a:t>Beseitigungs- und Unterlassungsanspruch</a:t>
            </a:r>
          </a:p>
          <a:p>
            <a:r>
              <a:rPr lang="de-DE" sz="1600" dirty="0"/>
              <a:t>(1) </a:t>
            </a:r>
            <a:r>
              <a:rPr lang="de-DE" sz="1600" dirty="0" smtClean="0"/>
              <a:t>Wird </a:t>
            </a:r>
            <a:r>
              <a:rPr lang="de-DE" sz="1600" dirty="0"/>
              <a:t>das Eigentum in anderer Weise als durch Entziehung oder Vorenthaltung des Besitzes beeinträchtigt, so kann der Eigentümer von dem Störer die Beseitigung der Beeinträchtigung verlangen. </a:t>
            </a:r>
            <a:r>
              <a:rPr lang="de-DE" sz="1600" dirty="0" smtClean="0"/>
              <a:t>Sind </a:t>
            </a:r>
            <a:r>
              <a:rPr lang="de-DE" sz="1600" dirty="0"/>
              <a:t>weitere Beeinträchtigungen zu besorgen, so kann der Eigentümer auf Unterlassung klagen.</a:t>
            </a:r>
          </a:p>
          <a:p>
            <a:r>
              <a:rPr lang="de-DE" sz="1600" dirty="0"/>
              <a:t>(2) Der Anspruch ist ausgeschlossen, wenn der Eigentümer zur Duldung verpflichtet ist</a:t>
            </a:r>
          </a:p>
          <a:p>
            <a:endParaRPr lang="de-DE" sz="1600" dirty="0"/>
          </a:p>
        </p:txBody>
      </p:sp>
    </p:spTree>
    <p:extLst>
      <p:ext uri="{BB962C8B-B14F-4D97-AF65-F5344CB8AC3E}">
        <p14:creationId xmlns:p14="http://schemas.microsoft.com/office/powerpoint/2010/main" val="39956675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6768752" cy="400110"/>
          </a:xfrm>
          <a:prstGeom prst="rect">
            <a:avLst/>
          </a:prstGeom>
          <a:noFill/>
          <a:ln w="6350">
            <a:noFill/>
          </a:ln>
        </p:spPr>
        <p:txBody>
          <a:bodyPr wrap="square" rtlCol="0">
            <a:spAutoFit/>
          </a:bodyPr>
          <a:lstStyle/>
          <a:p>
            <a:pPr lvl="0">
              <a:spcBef>
                <a:spcPts val="600"/>
              </a:spcBef>
            </a:pPr>
            <a:r>
              <a:rPr lang="de-DE" sz="2000" dirty="0"/>
              <a:t>Gesetzliche Regelungen </a:t>
            </a:r>
          </a:p>
        </p:txBody>
      </p:sp>
      <p:sp>
        <p:nvSpPr>
          <p:cNvPr id="2" name="Rechteck 1"/>
          <p:cNvSpPr/>
          <p:nvPr/>
        </p:nvSpPr>
        <p:spPr>
          <a:xfrm>
            <a:off x="1259632" y="1347614"/>
            <a:ext cx="7632848" cy="3293209"/>
          </a:xfrm>
          <a:prstGeom prst="rect">
            <a:avLst/>
          </a:prstGeom>
        </p:spPr>
        <p:txBody>
          <a:bodyPr wrap="square">
            <a:spAutoFit/>
          </a:bodyPr>
          <a:lstStyle/>
          <a:p>
            <a:r>
              <a:rPr lang="de-DE" sz="1600" b="1" dirty="0" smtClean="0"/>
              <a:t>Das </a:t>
            </a:r>
            <a:r>
              <a:rPr lang="de-DE" sz="1600" b="1" dirty="0"/>
              <a:t>Verwaltungsgericht München </a:t>
            </a:r>
            <a:r>
              <a:rPr lang="de-DE" sz="1600" dirty="0"/>
              <a:t>hat am 28.11.2018 zum Aktenzeichen M 19 K 17.4863 das Urteil verkündet, wonach die beklagte Gemeinde verpflichtet wird, zwei Straßenlaternen durch Austausch der Leuchtenköpfe oder Einbau einer Abschattung so zu verändern, dass die Richtwerte </a:t>
            </a:r>
            <a:r>
              <a:rPr lang="de-DE" sz="1600" dirty="0" smtClean="0"/>
              <a:t>… für </a:t>
            </a:r>
            <a:r>
              <a:rPr lang="de-DE" sz="1600" dirty="0"/>
              <a:t>das straßenseitige Obergeschoss des klägerischen Wohnhauses bezüglich der psychologischen Blendung eingehalten werden.</a:t>
            </a:r>
          </a:p>
          <a:p>
            <a:r>
              <a:rPr lang="de-DE" sz="1600" dirty="0" smtClean="0"/>
              <a:t>Die </a:t>
            </a:r>
            <a:r>
              <a:rPr lang="de-DE" sz="1600" dirty="0"/>
              <a:t>Hausfassade wird wie ein „Gefängnishof“ so angeleuchtet, dass – trotz Jalousie – das grelle Licht bis ins Schlafzimmer eindringt; man ist um die Schlafruhe gebracht und auch auf dem Balkon hält man sich abends nicht mehr auf. </a:t>
            </a:r>
            <a:r>
              <a:rPr lang="de-DE" sz="1600" dirty="0" smtClean="0"/>
              <a:t>Eine </a:t>
            </a:r>
            <a:r>
              <a:rPr lang="de-DE" sz="1600" dirty="0"/>
              <a:t>gütliche Lösung lehnte die Gemeinde trotz mehrerer Anläufe </a:t>
            </a:r>
            <a:r>
              <a:rPr lang="de-DE" sz="1600" dirty="0" smtClean="0"/>
              <a:t>ab …</a:t>
            </a:r>
          </a:p>
          <a:p>
            <a:endParaRPr lang="de-DE" sz="1600" dirty="0"/>
          </a:p>
          <a:p>
            <a:endParaRPr lang="de-DE" sz="1600" dirty="0" smtClean="0"/>
          </a:p>
          <a:p>
            <a:endParaRPr lang="de-DE" sz="1600" dirty="0"/>
          </a:p>
        </p:txBody>
      </p:sp>
    </p:spTree>
    <p:extLst>
      <p:ext uri="{BB962C8B-B14F-4D97-AF65-F5344CB8AC3E}">
        <p14:creationId xmlns:p14="http://schemas.microsoft.com/office/powerpoint/2010/main" val="16698329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7632848" cy="3154710"/>
          </a:xfrm>
          <a:prstGeom prst="rect">
            <a:avLst/>
          </a:prstGeom>
          <a:noFill/>
          <a:ln w="6350">
            <a:noFill/>
          </a:ln>
        </p:spPr>
        <p:txBody>
          <a:bodyPr wrap="square" rtlCol="0">
            <a:spAutoFit/>
          </a:bodyPr>
          <a:lstStyle/>
          <a:p>
            <a:pPr lvl="0">
              <a:spcBef>
                <a:spcPts val="600"/>
              </a:spcBef>
            </a:pPr>
            <a:r>
              <a:rPr lang="de-DE" sz="2000" dirty="0" smtClean="0"/>
              <a:t>Sternenparks</a:t>
            </a:r>
          </a:p>
          <a:p>
            <a:pPr lvl="0">
              <a:spcBef>
                <a:spcPts val="600"/>
              </a:spcBef>
            </a:pPr>
            <a:r>
              <a:rPr lang="de-DE" sz="1600" dirty="0" smtClean="0"/>
              <a:t>Sternenpark Westhavelland 	(erster Sternenpark in Deutschland </a:t>
            </a:r>
            <a:br>
              <a:rPr lang="de-DE" sz="1600" dirty="0" smtClean="0"/>
            </a:br>
            <a:r>
              <a:rPr lang="de-DE" sz="1600" dirty="0" smtClean="0"/>
              <a:t>		</a:t>
            </a:r>
            <a:r>
              <a:rPr lang="de-DE" sz="1600" dirty="0"/>
              <a:t>	</a:t>
            </a:r>
            <a:r>
              <a:rPr lang="de-DE" sz="1600" dirty="0" smtClean="0"/>
              <a:t>seit 12. April 2014)</a:t>
            </a:r>
          </a:p>
          <a:p>
            <a:pPr lvl="0">
              <a:spcBef>
                <a:spcPts val="600"/>
              </a:spcBef>
            </a:pPr>
            <a:r>
              <a:rPr lang="de-DE" sz="1600" dirty="0" smtClean="0"/>
              <a:t>Sternenpark Rhön </a:t>
            </a:r>
            <a:r>
              <a:rPr lang="de-DE" sz="1600" dirty="0"/>
              <a:t>	</a:t>
            </a:r>
            <a:r>
              <a:rPr lang="de-DE" sz="1600" dirty="0" smtClean="0"/>
              <a:t>	(seit August 2014)</a:t>
            </a:r>
            <a:br>
              <a:rPr lang="de-DE" sz="1600" dirty="0" smtClean="0"/>
            </a:br>
            <a:endParaRPr lang="de-DE" sz="1600" dirty="0" smtClean="0"/>
          </a:p>
          <a:p>
            <a:pPr lvl="0">
              <a:spcBef>
                <a:spcPts val="600"/>
              </a:spcBef>
            </a:pPr>
            <a:r>
              <a:rPr lang="de-DE" sz="1600" dirty="0" smtClean="0"/>
              <a:t>Sternenpark Eifel 	       	(seit 05. April 2019)</a:t>
            </a:r>
          </a:p>
          <a:p>
            <a:pPr lvl="0">
              <a:spcBef>
                <a:spcPts val="600"/>
              </a:spcBef>
            </a:pPr>
            <a:endParaRPr lang="de-DE" sz="1600" dirty="0" smtClean="0"/>
          </a:p>
          <a:p>
            <a:pPr lvl="0">
              <a:spcBef>
                <a:spcPts val="600"/>
              </a:spcBef>
            </a:pPr>
            <a:r>
              <a:rPr lang="de-DE" sz="1600" dirty="0" smtClean="0"/>
              <a:t>Sternenpark Schwäbische Alb	in Vorbereitung</a:t>
            </a:r>
          </a:p>
          <a:p>
            <a:pPr lvl="0">
              <a:spcBef>
                <a:spcPts val="600"/>
              </a:spcBef>
            </a:pPr>
            <a:r>
              <a:rPr lang="de-DE" sz="1600" dirty="0"/>
              <a:t>			</a:t>
            </a:r>
            <a:r>
              <a:rPr lang="de-DE" sz="1600" dirty="0">
                <a:hlinkClick r:id="rId2"/>
              </a:rPr>
              <a:t>https://www.sternenpark-schwaebische-alb.de</a:t>
            </a:r>
            <a:r>
              <a:rPr lang="de-DE" sz="1600" dirty="0" smtClean="0">
                <a:hlinkClick r:id="rId2"/>
              </a:rPr>
              <a:t>/</a:t>
            </a:r>
            <a:endParaRPr lang="de-DE" sz="1600" dirty="0" smtClean="0"/>
          </a:p>
          <a:p>
            <a:pPr lvl="0">
              <a:spcBef>
                <a:spcPts val="600"/>
              </a:spcBef>
            </a:pPr>
            <a:endParaRPr lang="de-DE" sz="1600" dirty="0" smtClean="0"/>
          </a:p>
        </p:txBody>
      </p:sp>
    </p:spTree>
    <p:extLst>
      <p:ext uri="{BB962C8B-B14F-4D97-AF65-F5344CB8AC3E}">
        <p14:creationId xmlns:p14="http://schemas.microsoft.com/office/powerpoint/2010/main" val="31020541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187624" y="2462039"/>
            <a:ext cx="2160240" cy="1015663"/>
          </a:xfrm>
          <a:prstGeom prst="rect">
            <a:avLst/>
          </a:prstGeom>
          <a:noFill/>
          <a:ln w="6350">
            <a:solidFill>
              <a:schemeClr val="tx1"/>
            </a:solidFill>
          </a:ln>
        </p:spPr>
        <p:txBody>
          <a:bodyPr wrap="square" rtlCol="0">
            <a:spAutoFit/>
          </a:bodyPr>
          <a:lstStyle/>
          <a:p>
            <a:r>
              <a:rPr lang="de-DE" sz="2000" dirty="0" smtClean="0"/>
              <a:t>Realistisch??</a:t>
            </a:r>
          </a:p>
          <a:p>
            <a:r>
              <a:rPr lang="de-DE" sz="2000" dirty="0" smtClean="0"/>
              <a:t/>
            </a:r>
            <a:br>
              <a:rPr lang="de-DE" sz="2000" dirty="0" smtClean="0"/>
            </a:br>
            <a:endParaRPr lang="de-DE"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937" y="1347614"/>
            <a:ext cx="6057900" cy="11144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2499742"/>
            <a:ext cx="3697949" cy="19511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87624" y="915566"/>
            <a:ext cx="7632848" cy="338554"/>
          </a:xfrm>
          <a:prstGeom prst="rect">
            <a:avLst/>
          </a:prstGeom>
          <a:noFill/>
          <a:ln w="6350">
            <a:noFill/>
          </a:ln>
        </p:spPr>
        <p:txBody>
          <a:bodyPr wrap="square" rtlCol="0">
            <a:spAutoFit/>
          </a:bodyPr>
          <a:lstStyle/>
          <a:p>
            <a:pPr lvl="0">
              <a:spcBef>
                <a:spcPts val="600"/>
              </a:spcBef>
            </a:pPr>
            <a:r>
              <a:rPr lang="de-DE" sz="1600" dirty="0" smtClean="0"/>
              <a:t>Sternenpark Westhavelland</a:t>
            </a:r>
          </a:p>
        </p:txBody>
      </p:sp>
      <p:pic>
        <p:nvPicPr>
          <p:cNvPr id="8194" name="Picture 2" descr="D:\Bilder\Bilder 2018\Stechow-Ferchesar\DSC_04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243578"/>
            <a:ext cx="6117932" cy="3441337"/>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Bilder\Bilder 2018\Stechow-Ferchesar\DSC_04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1243577"/>
            <a:ext cx="6117932" cy="344133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Bilder\Bilder 2018\Stechow-Ferchesar\DSC_04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1640" y="1243576"/>
            <a:ext cx="6117932" cy="3441337"/>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D:\Bilder\Bilder 2018\Stechow-Ferchesar\DSC_048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1041" y="1214059"/>
            <a:ext cx="6108532" cy="343604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D:\Bilder\Bilder 2018\Stechow-Ferchesar\DSCF042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1640" y="1178482"/>
            <a:ext cx="6117932" cy="3471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52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3874" y="771550"/>
            <a:ext cx="5932462" cy="380692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1866" y="771550"/>
            <a:ext cx="6076478" cy="38672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2215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302" name="Picture 14" descr="D:\Daten\Astronomie\Homepage\Norwegen\Nor_0139-1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951310"/>
            <a:ext cx="7931150" cy="3244453"/>
          </a:xfrm>
          <a:prstGeom prst="rect">
            <a:avLst/>
          </a:prstGeom>
          <a:noFill/>
          <a:extLst>
            <a:ext uri="{909E8E84-426E-40DD-AFC4-6F175D3DCCD1}">
              <a14:hiddenFill xmlns:a14="http://schemas.microsoft.com/office/drawing/2010/main">
                <a:solidFill>
                  <a:srgbClr val="FFFFFF"/>
                </a:solidFill>
              </a14:hiddenFill>
            </a:ext>
          </a:extLst>
        </p:spPr>
      </p:pic>
      <p:sp>
        <p:nvSpPr>
          <p:cNvPr id="140291" name="Text Box 3"/>
          <p:cNvSpPr txBox="1">
            <a:spLocks noChangeArrowheads="1"/>
          </p:cNvSpPr>
          <p:nvPr/>
        </p:nvSpPr>
        <p:spPr bwMode="auto">
          <a:xfrm>
            <a:off x="755651" y="1383507"/>
            <a:ext cx="22320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dirty="0"/>
          </a:p>
        </p:txBody>
      </p:sp>
      <p:sp>
        <p:nvSpPr>
          <p:cNvPr id="140292" name="Text Box 4"/>
          <p:cNvSpPr txBox="1">
            <a:spLocks noChangeArrowheads="1"/>
          </p:cNvSpPr>
          <p:nvPr/>
        </p:nvSpPr>
        <p:spPr bwMode="auto">
          <a:xfrm>
            <a:off x="755651" y="1437085"/>
            <a:ext cx="81375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sz="1600" dirty="0"/>
          </a:p>
        </p:txBody>
      </p:sp>
      <p:sp>
        <p:nvSpPr>
          <p:cNvPr id="140299" name="Rectangle 11"/>
          <p:cNvSpPr>
            <a:spLocks noChangeArrowheads="1"/>
          </p:cNvSpPr>
          <p:nvPr/>
        </p:nvSpPr>
        <p:spPr bwMode="auto">
          <a:xfrm>
            <a:off x="685800" y="1314450"/>
            <a:ext cx="7772400" cy="110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endParaRPr lang="de-DE" altLang="de-DE" b="1" dirty="0">
              <a:solidFill>
                <a:schemeClr val="bg1"/>
              </a:solidFill>
            </a:endParaRPr>
          </a:p>
        </p:txBody>
      </p:sp>
      <p:sp>
        <p:nvSpPr>
          <p:cNvPr id="140300" name="Rectangle 12"/>
          <p:cNvSpPr>
            <a:spLocks noChangeArrowheads="1"/>
          </p:cNvSpPr>
          <p:nvPr/>
        </p:nvSpPr>
        <p:spPr bwMode="auto">
          <a:xfrm>
            <a:off x="1371600" y="3562350"/>
            <a:ext cx="64008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de-DE" altLang="de-DE" b="1" dirty="0">
                <a:solidFill>
                  <a:schemeClr val="bg1"/>
                </a:solidFill>
              </a:rPr>
              <a:t>Vielen Dank</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feld 1"/>
              <p:cNvSpPr txBox="1"/>
              <p:nvPr/>
            </p:nvSpPr>
            <p:spPr>
              <a:xfrm>
                <a:off x="1187624" y="1347614"/>
                <a:ext cx="6768752" cy="2246769"/>
              </a:xfrm>
              <a:prstGeom prst="rect">
                <a:avLst/>
              </a:prstGeom>
              <a:noFill/>
              <a:ln w="6350">
                <a:solidFill>
                  <a:schemeClr val="tx1"/>
                </a:solidFill>
              </a:ln>
            </p:spPr>
            <p:txBody>
              <a:bodyPr wrap="square" rtlCol="0">
                <a:spAutoFit/>
              </a:bodyPr>
              <a:lstStyle/>
              <a:p>
                <a:r>
                  <a:rPr lang="de-DE" sz="2000" dirty="0" smtClean="0">
                    <a:latin typeface="+mj-lt"/>
                  </a:rPr>
                  <a:t>Sommer: Juni –	September </a:t>
                </a:r>
                <a14:m>
                  <m:oMath xmlns:m="http://schemas.openxmlformats.org/officeDocument/2006/math">
                    <m:r>
                      <a:rPr lang="de-DE" sz="2000" b="0" i="1" smtClean="0">
                        <a:latin typeface="Cambria Math"/>
                      </a:rPr>
                      <m:t>~ 120 </m:t>
                    </m:r>
                    <m:r>
                      <m:rPr>
                        <m:sty m:val="p"/>
                      </m:rPr>
                      <a:rPr lang="de-DE" sz="2000" b="0" i="0" smtClean="0">
                        <a:latin typeface="Cambria Math"/>
                      </a:rPr>
                      <m:t>Tage</m:t>
                    </m:r>
                  </m:oMath>
                </a14:m>
                <a:endParaRPr lang="de-DE" sz="2000" b="0" dirty="0" smtClean="0">
                  <a:latin typeface="+mj-lt"/>
                </a:endParaRPr>
              </a:p>
              <a:p>
                <a:endParaRPr lang="de-DE" sz="2000" b="0" dirty="0" smtClean="0">
                  <a:latin typeface="+mj-lt"/>
                </a:endParaRPr>
              </a:p>
              <a:p>
                <a:r>
                  <a:rPr lang="de-DE" sz="2000" dirty="0" smtClean="0">
                    <a:latin typeface="+mj-lt"/>
                  </a:rPr>
                  <a:t>60 Mrd. / 120 Tage = 500 Mio. Insekten pro Tag</a:t>
                </a:r>
              </a:p>
              <a:p>
                <a:endParaRPr lang="de-DE" sz="2000" b="0" dirty="0">
                  <a:latin typeface="+mj-lt"/>
                </a:endParaRPr>
              </a:p>
              <a:p>
                <a:endParaRPr lang="de-DE" sz="2000" dirty="0" smtClean="0">
                  <a:latin typeface="+mj-lt"/>
                </a:endParaRPr>
              </a:p>
              <a:p>
                <a:endParaRPr lang="de-DE" sz="2000" dirty="0" smtClean="0">
                  <a:latin typeface="+mj-lt"/>
                </a:endParaRPr>
              </a:p>
              <a:p>
                <a:endParaRPr lang="de-DE" sz="2000" dirty="0">
                  <a:latin typeface="+mj-lt"/>
                </a:endParaRPr>
              </a:p>
            </p:txBody>
          </p:sp>
        </mc:Choice>
        <mc:Fallback xmlns="">
          <p:sp>
            <p:nvSpPr>
              <p:cNvPr id="2" name="Textfeld 1"/>
              <p:cNvSpPr txBox="1">
                <a:spLocks noRot="1" noChangeAspect="1" noMove="1" noResize="1" noEditPoints="1" noAdjustHandles="1" noChangeArrowheads="1" noChangeShapeType="1" noTextEdit="1"/>
              </p:cNvSpPr>
              <p:nvPr/>
            </p:nvSpPr>
            <p:spPr>
              <a:xfrm>
                <a:off x="1187624" y="1347614"/>
                <a:ext cx="6768752" cy="2246769"/>
              </a:xfrm>
              <a:prstGeom prst="rect">
                <a:avLst/>
              </a:prstGeom>
              <a:blipFill rotWithShape="1">
                <a:blip r:embed="rId2"/>
                <a:stretch>
                  <a:fillRect l="-990" t="-1081"/>
                </a:stretch>
              </a:blipFill>
              <a:ln w="6350">
                <a:solidFill>
                  <a:schemeClr val="tx1"/>
                </a:solidFill>
              </a:ln>
            </p:spPr>
            <p:txBody>
              <a:bodyPr/>
              <a:lstStyle/>
              <a:p>
                <a:r>
                  <a:rPr lang="de-DE">
                    <a:noFill/>
                  </a:rPr>
                  <a:t> </a:t>
                </a:r>
              </a:p>
            </p:txBody>
          </p:sp>
        </mc:Fallback>
      </mc:AlternateContent>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4677" y="3374872"/>
            <a:ext cx="3271699" cy="12131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feld 2"/>
          <p:cNvSpPr txBox="1"/>
          <p:nvPr/>
        </p:nvSpPr>
        <p:spPr>
          <a:xfrm>
            <a:off x="1187624" y="2459672"/>
            <a:ext cx="5406008" cy="400110"/>
          </a:xfrm>
          <a:prstGeom prst="rect">
            <a:avLst/>
          </a:prstGeom>
          <a:noFill/>
        </p:spPr>
        <p:txBody>
          <a:bodyPr wrap="square" rtlCol="0">
            <a:spAutoFit/>
          </a:bodyPr>
          <a:lstStyle/>
          <a:p>
            <a:r>
              <a:rPr lang="de-DE" sz="2000" dirty="0"/>
              <a:t>9,5 Mio. Straßenlampen in </a:t>
            </a:r>
            <a:r>
              <a:rPr lang="de-DE" sz="2000" dirty="0" smtClean="0"/>
              <a:t>Deutschland</a:t>
            </a:r>
            <a:endParaRPr lang="de-DE" sz="2000" dirty="0"/>
          </a:p>
        </p:txBody>
      </p:sp>
      <p:sp>
        <p:nvSpPr>
          <p:cNvPr id="4" name="Textfeld 3"/>
          <p:cNvSpPr txBox="1"/>
          <p:nvPr/>
        </p:nvSpPr>
        <p:spPr>
          <a:xfrm>
            <a:off x="1187624" y="2974762"/>
            <a:ext cx="6768752" cy="400110"/>
          </a:xfrm>
          <a:prstGeom prst="rect">
            <a:avLst/>
          </a:prstGeom>
          <a:noFill/>
        </p:spPr>
        <p:txBody>
          <a:bodyPr wrap="square" rtlCol="0">
            <a:spAutoFit/>
          </a:bodyPr>
          <a:lstStyle/>
          <a:p>
            <a:r>
              <a:rPr lang="de-DE" sz="2000" dirty="0"/>
              <a:t>500 Mio. / 9,5 Mio.  ~ 50 Insekten pro Laterne</a:t>
            </a:r>
            <a:r>
              <a:rPr lang="de-DE" sz="2000" dirty="0" smtClean="0"/>
              <a:t>.</a:t>
            </a:r>
            <a:endParaRPr lang="de-DE" sz="2000" dirty="0"/>
          </a:p>
        </p:txBody>
      </p:sp>
    </p:spTree>
    <p:extLst>
      <p:ext uri="{BB962C8B-B14F-4D97-AF65-F5344CB8AC3E}">
        <p14:creationId xmlns:p14="http://schemas.microsoft.com/office/powerpoint/2010/main" val="172309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187624" y="1333093"/>
            <a:ext cx="7514430" cy="2431435"/>
          </a:xfrm>
          <a:prstGeom prst="rect">
            <a:avLst/>
          </a:prstGeom>
          <a:noFill/>
          <a:ln w="6350">
            <a:solidFill>
              <a:schemeClr val="tx1"/>
            </a:solidFill>
          </a:ln>
        </p:spPr>
        <p:txBody>
          <a:bodyPr wrap="square" rtlCol="0">
            <a:spAutoFit/>
          </a:bodyPr>
          <a:lstStyle/>
          <a:p>
            <a:endParaRPr lang="de-DE" sz="2000" b="0" dirty="0" smtClean="0">
              <a:latin typeface="+mj-lt"/>
            </a:endParaRPr>
          </a:p>
          <a:p>
            <a:endParaRPr lang="de-DE" sz="2000" dirty="0">
              <a:latin typeface="+mj-lt"/>
            </a:endParaRPr>
          </a:p>
          <a:p>
            <a:endParaRPr lang="de-DE" sz="2000" b="0" dirty="0" smtClean="0">
              <a:latin typeface="+mj-lt"/>
            </a:endParaRPr>
          </a:p>
          <a:p>
            <a:endParaRPr lang="de-DE" sz="2000" dirty="0">
              <a:latin typeface="+mj-lt"/>
            </a:endParaRPr>
          </a:p>
          <a:p>
            <a:endParaRPr lang="de-DE" sz="2000" b="0" dirty="0" smtClean="0">
              <a:latin typeface="+mj-lt"/>
            </a:endParaRPr>
          </a:p>
          <a:p>
            <a:endParaRPr lang="de-DE" sz="2000" dirty="0">
              <a:latin typeface="+mj-lt"/>
            </a:endParaRPr>
          </a:p>
          <a:p>
            <a:r>
              <a:rPr lang="de-DE" sz="2000" b="0" dirty="0" smtClean="0">
                <a:latin typeface="+mj-lt"/>
              </a:rPr>
              <a:t>Scheint realistisch zu sein!</a:t>
            </a:r>
          </a:p>
          <a:p>
            <a:r>
              <a:rPr lang="de-DE" sz="1200" b="0" dirty="0" smtClean="0">
                <a:latin typeface="+mj-lt"/>
              </a:rPr>
              <a:t>						                   Bilder A. Hänel</a:t>
            </a:r>
          </a:p>
        </p:txBody>
      </p:sp>
      <p:pic>
        <p:nvPicPr>
          <p:cNvPr id="4" name="Picture 3" descr="HME_Leuchte_offen_SportgeländeUSC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1335575"/>
            <a:ext cx="2232248" cy="188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D:\ahae\eigen\ppt\ida_ppt\leuchte_insek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333526"/>
            <a:ext cx="2488728" cy="1866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5750" y="1347615"/>
            <a:ext cx="2736304" cy="1885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43353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Bilder\Bilder 2019\Sternwarte\DSC03345.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672444" y="657064"/>
            <a:ext cx="5837212" cy="3891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9282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Bilder\Bilder 2019\Sternwarte\DSC03345.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672444" y="657064"/>
            <a:ext cx="5837212" cy="3891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437199"/>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464</Words>
  <Application>Microsoft Office PowerPoint</Application>
  <PresentationFormat>Bildschirmpräsentation (16:9)</PresentationFormat>
  <Paragraphs>136</Paragraphs>
  <Slides>52</Slides>
  <Notes>1</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52</vt:i4>
      </vt:variant>
    </vt:vector>
  </HeadingPairs>
  <TitlesOfParts>
    <vt:vector size="54" baseType="lpstr">
      <vt:lpstr>Standarddesign</vt:lpstr>
      <vt:lpstr>Image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BTL-Consult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Siegfried Bergthal</dc:creator>
  <cp:lastModifiedBy>Admimistrator</cp:lastModifiedBy>
  <cp:revision>367</cp:revision>
  <cp:lastPrinted>2020-03-10T17:09:40Z</cp:lastPrinted>
  <dcterms:created xsi:type="dcterms:W3CDTF">2004-09-28T17:51:40Z</dcterms:created>
  <dcterms:modified xsi:type="dcterms:W3CDTF">2020-03-10T17:10:05Z</dcterms:modified>
</cp:coreProperties>
</file>